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96" d="100"/>
          <a:sy n="96" d="100"/>
        </p:scale>
        <p:origin x="13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5/13/2024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5/13/2024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5/13/2024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5/13/2024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5/13/2024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5/13/2024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5/13/2024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5/13/2024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5/13/2024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CB60B-DCE7-44EF-A535-1662409452FD}"/>
              </a:ext>
            </a:extLst>
          </p:cNvPr>
          <p:cNvSpPr>
            <a:spLocks noGrp="1"/>
          </p:cNvSpPr>
          <p:nvPr>
            <p:ph type="ctrTitle"/>
          </p:nvPr>
        </p:nvSpPr>
        <p:spPr/>
        <p:txBody>
          <a:bodyPr/>
          <a:lstStyle/>
          <a:p>
            <a:r>
              <a:rPr lang="en-US" sz="6600" dirty="0"/>
              <a:t>Week Two</a:t>
            </a:r>
            <a:br>
              <a:rPr lang="en-US" sz="4800" dirty="0"/>
            </a:br>
            <a:r>
              <a:rPr lang="en-US" sz="4800" dirty="0"/>
              <a:t>Ordered Ministries</a:t>
            </a:r>
            <a:br>
              <a:rPr lang="en-US" sz="4800" dirty="0"/>
            </a:br>
            <a:r>
              <a:rPr lang="en-US" sz="4800" dirty="0"/>
              <a:t>councils</a:t>
            </a:r>
          </a:p>
        </p:txBody>
      </p:sp>
      <p:sp>
        <p:nvSpPr>
          <p:cNvPr id="3" name="Subtitle 2">
            <a:extLst>
              <a:ext uri="{FF2B5EF4-FFF2-40B4-BE49-F238E27FC236}">
                <a16:creationId xmlns:a16="http://schemas.microsoft.com/office/drawing/2014/main" id="{4295597A-ACEA-4615-9453-E9D475AECED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77605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9AE02-E9D7-48F9-84D3-EAEDF1ADD773}"/>
              </a:ext>
            </a:extLst>
          </p:cNvPr>
          <p:cNvSpPr>
            <a:spLocks noGrp="1"/>
          </p:cNvSpPr>
          <p:nvPr>
            <p:ph type="title"/>
          </p:nvPr>
        </p:nvSpPr>
        <p:spPr>
          <a:xfrm>
            <a:off x="1136373" y="606286"/>
            <a:ext cx="10058400" cy="1373120"/>
          </a:xfrm>
        </p:spPr>
        <p:txBody>
          <a:bodyPr>
            <a:normAutofit/>
          </a:bodyPr>
          <a:lstStyle/>
          <a:p>
            <a:r>
              <a:rPr lang="en-US" sz="3800" b="1" dirty="0"/>
              <a:t>Dissolution of Pastoral Relationships G-2.09</a:t>
            </a:r>
          </a:p>
        </p:txBody>
      </p:sp>
      <p:sp>
        <p:nvSpPr>
          <p:cNvPr id="3" name="Content Placeholder 2">
            <a:extLst>
              <a:ext uri="{FF2B5EF4-FFF2-40B4-BE49-F238E27FC236}">
                <a16:creationId xmlns:a16="http://schemas.microsoft.com/office/drawing/2014/main" id="{E43FFC16-BB72-4859-993D-7EB85E41FE1D}"/>
              </a:ext>
            </a:extLst>
          </p:cNvPr>
          <p:cNvSpPr>
            <a:spLocks noGrp="1"/>
          </p:cNvSpPr>
          <p:nvPr>
            <p:ph idx="1"/>
          </p:nvPr>
        </p:nvSpPr>
        <p:spPr/>
        <p:txBody>
          <a:bodyPr/>
          <a:lstStyle/>
          <a:p>
            <a:pPr marL="0" indent="0">
              <a:buNone/>
            </a:pPr>
            <a:r>
              <a:rPr lang="en-US" dirty="0"/>
              <a:t>Presbytery alone establishes the pastoral relationship after congregation has issued the call to a new pastor.</a:t>
            </a:r>
          </a:p>
          <a:p>
            <a:pPr marL="0" indent="0">
              <a:buNone/>
            </a:pPr>
            <a:r>
              <a:rPr lang="en-US" dirty="0"/>
              <a:t>Presbytery alone dissolves the pastoral relationship</a:t>
            </a:r>
          </a:p>
          <a:p>
            <a:pPr marL="0" indent="0">
              <a:buNone/>
            </a:pPr>
            <a:endParaRPr lang="en-US" dirty="0"/>
          </a:p>
          <a:p>
            <a:pPr marL="0" indent="0">
              <a:buNone/>
            </a:pPr>
            <a:r>
              <a:rPr lang="en-US" dirty="0"/>
              <a:t>Dissolution of a pastoral relationship may occur in one of three ways:</a:t>
            </a:r>
          </a:p>
          <a:p>
            <a:pPr marL="0" indent="0">
              <a:buNone/>
            </a:pPr>
            <a:r>
              <a:rPr lang="en-US" dirty="0"/>
              <a:t>	Request by the Pastor that presbytery dissolve the pastoral relationship</a:t>
            </a:r>
          </a:p>
          <a:p>
            <a:pPr marL="0" indent="0">
              <a:buNone/>
            </a:pPr>
            <a:r>
              <a:rPr lang="en-US" dirty="0"/>
              <a:t>	Request by the Congregation that presbytery dissolve the pastoral relationship</a:t>
            </a:r>
          </a:p>
          <a:p>
            <a:pPr marL="0" indent="0">
              <a:buNone/>
            </a:pPr>
            <a:r>
              <a:rPr lang="en-US" dirty="0"/>
              <a:t>	Presbytery after inquiring into reported difficulties in a congregation may dissolve the pastoral relationship</a:t>
            </a:r>
          </a:p>
        </p:txBody>
      </p:sp>
    </p:spTree>
    <p:extLst>
      <p:ext uri="{BB962C8B-B14F-4D97-AF65-F5344CB8AC3E}">
        <p14:creationId xmlns:p14="http://schemas.microsoft.com/office/powerpoint/2010/main" val="4164442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BB4A1-3180-4E11-AAE3-7263BE101B7F}"/>
              </a:ext>
            </a:extLst>
          </p:cNvPr>
          <p:cNvSpPr>
            <a:spLocks noGrp="1"/>
          </p:cNvSpPr>
          <p:nvPr>
            <p:ph type="title"/>
          </p:nvPr>
        </p:nvSpPr>
        <p:spPr/>
        <p:txBody>
          <a:bodyPr>
            <a:normAutofit fontScale="90000"/>
          </a:bodyPr>
          <a:lstStyle/>
          <a:p>
            <a:r>
              <a:rPr lang="en-US" b="1" dirty="0"/>
              <a:t>Commissioned Ruling Elders G-2.10 Certified Christian Educators G-2.11</a:t>
            </a:r>
          </a:p>
        </p:txBody>
      </p:sp>
      <p:sp>
        <p:nvSpPr>
          <p:cNvPr id="3" name="Content Placeholder 2">
            <a:extLst>
              <a:ext uri="{FF2B5EF4-FFF2-40B4-BE49-F238E27FC236}">
                <a16:creationId xmlns:a16="http://schemas.microsoft.com/office/drawing/2014/main" id="{46D2220B-CD67-4282-B86C-FEFAE92CE93B}"/>
              </a:ext>
            </a:extLst>
          </p:cNvPr>
          <p:cNvSpPr>
            <a:spLocks noGrp="1"/>
          </p:cNvSpPr>
          <p:nvPr>
            <p:ph idx="1"/>
          </p:nvPr>
        </p:nvSpPr>
        <p:spPr/>
        <p:txBody>
          <a:bodyPr>
            <a:normAutofit lnSpcReduction="10000"/>
          </a:bodyPr>
          <a:lstStyle/>
          <a:p>
            <a:pPr marL="0" indent="0">
              <a:buNone/>
            </a:pPr>
            <a:r>
              <a:rPr lang="en-US" dirty="0"/>
              <a:t>COMMISSIONED RULING ELDERS (CRE)</a:t>
            </a:r>
          </a:p>
          <a:p>
            <a:pPr marL="0" indent="0">
              <a:buNone/>
            </a:pPr>
            <a:r>
              <a:rPr lang="en-US" dirty="0"/>
              <a:t>	Has to be a Ruling Elder</a:t>
            </a:r>
          </a:p>
          <a:p>
            <a:pPr marL="0" indent="0">
              <a:buNone/>
            </a:pPr>
            <a:r>
              <a:rPr lang="en-US" dirty="0"/>
              <a:t>	Must obtain training required by the presbytery</a:t>
            </a:r>
          </a:p>
          <a:p>
            <a:pPr marL="0" indent="0">
              <a:buNone/>
            </a:pPr>
            <a:r>
              <a:rPr lang="en-US" dirty="0"/>
              <a:t>	When approved by presbytery, CRE may serve a congregation and may be given authority to moderate Session, administer the sacraments, officiate at weddings when permitted by state law.  </a:t>
            </a:r>
          </a:p>
          <a:p>
            <a:pPr marL="0" indent="0">
              <a:buNone/>
            </a:pPr>
            <a:r>
              <a:rPr lang="en-US" dirty="0"/>
              <a:t>	Term is for 3 years and is renewable with annual review by the presbytery</a:t>
            </a:r>
          </a:p>
          <a:p>
            <a:pPr marL="0" indent="0">
              <a:buNone/>
            </a:pPr>
            <a:r>
              <a:rPr lang="en-US" dirty="0"/>
              <a:t>CERTIFIED CHRISTIAN EDUCATORS</a:t>
            </a:r>
          </a:p>
          <a:p>
            <a:pPr marL="0" indent="0">
              <a:buNone/>
            </a:pPr>
            <a:r>
              <a:rPr lang="en-US" dirty="0"/>
              <a:t>	Have to have had training in six areas of knowledge</a:t>
            </a:r>
          </a:p>
          <a:p>
            <a:pPr marL="0" indent="0">
              <a:buNone/>
            </a:pPr>
            <a:r>
              <a:rPr lang="en-US" dirty="0"/>
              <a:t>	Will meet minimum compensation &amp; benefits as for ministers</a:t>
            </a:r>
          </a:p>
          <a:p>
            <a:pPr marL="0" indent="0">
              <a:buNone/>
            </a:pPr>
            <a:r>
              <a:rPr lang="en-US" dirty="0"/>
              <a:t>	Privilege of the floor at presbytery meetings and may vote if also a Ruling Elder</a:t>
            </a:r>
          </a:p>
        </p:txBody>
      </p:sp>
    </p:spTree>
    <p:extLst>
      <p:ext uri="{BB962C8B-B14F-4D97-AF65-F5344CB8AC3E}">
        <p14:creationId xmlns:p14="http://schemas.microsoft.com/office/powerpoint/2010/main" val="729749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BFEB1-BA50-47F7-A921-29FCDA9C6DB2}"/>
              </a:ext>
            </a:extLst>
          </p:cNvPr>
          <p:cNvSpPr>
            <a:spLocks noGrp="1"/>
          </p:cNvSpPr>
          <p:nvPr>
            <p:ph type="title"/>
          </p:nvPr>
        </p:nvSpPr>
        <p:spPr>
          <a:xfrm>
            <a:off x="1519031" y="612777"/>
            <a:ext cx="10058400" cy="1371600"/>
          </a:xfrm>
        </p:spPr>
        <p:txBody>
          <a:bodyPr/>
          <a:lstStyle/>
          <a:p>
            <a:r>
              <a:rPr lang="en-US" b="1" dirty="0"/>
              <a:t>Session Defined	G-3.02</a:t>
            </a:r>
          </a:p>
        </p:txBody>
      </p:sp>
      <p:sp>
        <p:nvSpPr>
          <p:cNvPr id="3" name="Content Placeholder 2">
            <a:extLst>
              <a:ext uri="{FF2B5EF4-FFF2-40B4-BE49-F238E27FC236}">
                <a16:creationId xmlns:a16="http://schemas.microsoft.com/office/drawing/2014/main" id="{68A8CAC9-CC3A-4512-9DA1-6A5789BFE70E}"/>
              </a:ext>
            </a:extLst>
          </p:cNvPr>
          <p:cNvSpPr>
            <a:spLocks noGrp="1"/>
          </p:cNvSpPr>
          <p:nvPr>
            <p:ph idx="1"/>
          </p:nvPr>
        </p:nvSpPr>
        <p:spPr/>
        <p:txBody>
          <a:bodyPr/>
          <a:lstStyle/>
          <a:p>
            <a:r>
              <a:rPr lang="en-US" dirty="0"/>
              <a:t>The session is the council for the congregation. It shall be composed of those persons elected by the congregation to active service as ruling elders, together with all installed pastors and associate pastors. All members of the session are entitled to vote. The pastor shall be the moderator of the session, and the session shall not meet without the pastor or designated moderator. If there is no installed pastor, or if the installed pastor is unable to invite another moderator, the presbytery shall make provisions for a moderator. Presbyteries shall provide by rule for moderators when the session is without a moderator for reasons of vacancy or inconvenience.</a:t>
            </a:r>
          </a:p>
          <a:p>
            <a:endParaRPr lang="en-US" dirty="0"/>
          </a:p>
        </p:txBody>
      </p:sp>
    </p:spTree>
    <p:extLst>
      <p:ext uri="{BB962C8B-B14F-4D97-AF65-F5344CB8AC3E}">
        <p14:creationId xmlns:p14="http://schemas.microsoft.com/office/powerpoint/2010/main" val="3402552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493DE-A271-44E1-BA58-B89B3E539495}"/>
              </a:ext>
            </a:extLst>
          </p:cNvPr>
          <p:cNvSpPr>
            <a:spLocks noGrp="1"/>
          </p:cNvSpPr>
          <p:nvPr>
            <p:ph type="title"/>
          </p:nvPr>
        </p:nvSpPr>
        <p:spPr>
          <a:xfrm>
            <a:off x="962439" y="691764"/>
            <a:ext cx="10058400" cy="1371600"/>
          </a:xfrm>
        </p:spPr>
        <p:txBody>
          <a:bodyPr/>
          <a:lstStyle/>
          <a:p>
            <a:r>
              <a:rPr lang="en-US" b="1" dirty="0"/>
              <a:t>Session (continued)</a:t>
            </a:r>
            <a:r>
              <a:rPr lang="en-US" dirty="0"/>
              <a:t>		</a:t>
            </a:r>
          </a:p>
        </p:txBody>
      </p:sp>
      <p:sp>
        <p:nvSpPr>
          <p:cNvPr id="3" name="Content Placeholder 2">
            <a:extLst>
              <a:ext uri="{FF2B5EF4-FFF2-40B4-BE49-F238E27FC236}">
                <a16:creationId xmlns:a16="http://schemas.microsoft.com/office/drawing/2014/main" id="{CB11A7DD-977A-4B64-A423-5BEF1B91835A}"/>
              </a:ext>
            </a:extLst>
          </p:cNvPr>
          <p:cNvSpPr>
            <a:spLocks noGrp="1"/>
          </p:cNvSpPr>
          <p:nvPr>
            <p:ph idx="1"/>
          </p:nvPr>
        </p:nvSpPr>
        <p:spPr/>
        <p:txBody>
          <a:bodyPr/>
          <a:lstStyle/>
          <a:p>
            <a:pPr marL="0" indent="0">
              <a:buNone/>
            </a:pPr>
            <a:r>
              <a:rPr lang="en-US" dirty="0"/>
              <a:t>Meetings:	At least quarterly; special meetings called by pastor or in writing by 2 				elders</a:t>
            </a:r>
          </a:p>
          <a:p>
            <a:pPr marL="0" indent="0">
              <a:buNone/>
            </a:pPr>
            <a:r>
              <a:rPr lang="en-US" dirty="0"/>
              <a:t>		Size of Session depends on each congregation</a:t>
            </a:r>
          </a:p>
          <a:p>
            <a:pPr marL="0" indent="0">
              <a:buNone/>
            </a:pPr>
            <a:r>
              <a:rPr lang="en-US" dirty="0"/>
              <a:t>		Pastor is Moderator of Session</a:t>
            </a:r>
          </a:p>
          <a:p>
            <a:pPr marL="0" indent="0">
              <a:buNone/>
            </a:pPr>
            <a:r>
              <a:rPr lang="en-US" dirty="0"/>
              <a:t>		Clerk of Session is elected by Session (does not have to be active elder)</a:t>
            </a:r>
          </a:p>
          <a:p>
            <a:pPr marL="0" indent="0">
              <a:buNone/>
            </a:pPr>
            <a:r>
              <a:rPr lang="en-US" dirty="0"/>
              <a:t>Minutes &amp; Records</a:t>
            </a:r>
          </a:p>
          <a:p>
            <a:pPr marL="0" indent="0">
              <a:buNone/>
            </a:pPr>
            <a:r>
              <a:rPr lang="en-US" dirty="0"/>
              <a:t>		Minutes are property of Session which decides what to share</a:t>
            </a:r>
          </a:p>
          <a:p>
            <a:pPr marL="0" indent="0">
              <a:buNone/>
            </a:pPr>
            <a:r>
              <a:rPr lang="en-US" dirty="0"/>
              <a:t>		Membership rolls of Baptized, Active, and Affiliate</a:t>
            </a:r>
          </a:p>
          <a:p>
            <a:pPr marL="0" indent="0">
              <a:buNone/>
            </a:pPr>
            <a:r>
              <a:rPr lang="en-US" dirty="0"/>
              <a:t>		Register rolls of baptisms, ruling elders and deacons, installed pastors</a:t>
            </a:r>
          </a:p>
        </p:txBody>
      </p:sp>
    </p:spTree>
    <p:extLst>
      <p:ext uri="{BB962C8B-B14F-4D97-AF65-F5344CB8AC3E}">
        <p14:creationId xmlns:p14="http://schemas.microsoft.com/office/powerpoint/2010/main" val="2303919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4C46A-0C40-498B-81E5-EC50AE605D67}"/>
              </a:ext>
            </a:extLst>
          </p:cNvPr>
          <p:cNvSpPr>
            <a:spLocks noGrp="1"/>
          </p:cNvSpPr>
          <p:nvPr>
            <p:ph type="title"/>
          </p:nvPr>
        </p:nvSpPr>
        <p:spPr/>
        <p:txBody>
          <a:bodyPr>
            <a:normAutofit fontScale="90000"/>
          </a:bodyPr>
          <a:lstStyle/>
          <a:p>
            <a:r>
              <a:rPr lang="en-US" b="1" dirty="0"/>
              <a:t>Presbytery Defined	G-3.03</a:t>
            </a:r>
            <a:r>
              <a:rPr lang="en-US" dirty="0"/>
              <a:t>		</a:t>
            </a:r>
          </a:p>
        </p:txBody>
      </p:sp>
      <p:sp>
        <p:nvSpPr>
          <p:cNvPr id="3" name="Content Placeholder 2">
            <a:extLst>
              <a:ext uri="{FF2B5EF4-FFF2-40B4-BE49-F238E27FC236}">
                <a16:creationId xmlns:a16="http://schemas.microsoft.com/office/drawing/2014/main" id="{C4054B66-679D-4F8A-A478-57CBA022D940}"/>
              </a:ext>
            </a:extLst>
          </p:cNvPr>
          <p:cNvSpPr>
            <a:spLocks noGrp="1"/>
          </p:cNvSpPr>
          <p:nvPr>
            <p:ph idx="1"/>
          </p:nvPr>
        </p:nvSpPr>
        <p:spPr/>
        <p:txBody>
          <a:bodyPr/>
          <a:lstStyle/>
          <a:p>
            <a:r>
              <a:rPr lang="en-US" dirty="0"/>
              <a:t>The presbytery is the council serving as a corporate expression of the church within a certain district and is composed of all the congregations and ministers of the Word and Sacrament within that district. The presbytery shall adopt and communicate to the sessions a plan for determining how many ruling elders each session should elect as commissioners to presbytery, with a goal of numerical parity of ministers of the Word and Sacrament and ruling elders. This plan shall require each session to elect at least one commissioner and shall take into consideration the size of congregations as well as a method to fulfill the principles of participation and representation found in F-1.0403 and G-3.0103. Ruling elders elected as officers of the presbytery shall be enrolled as members during the period of their service. A presbytery may enroll, or may provide by its own rule for the enrollment of, ruling elders during terms of elected service to the presbytery or its congregations</a:t>
            </a:r>
          </a:p>
          <a:p>
            <a:endParaRPr lang="en-US" dirty="0"/>
          </a:p>
        </p:txBody>
      </p:sp>
    </p:spTree>
    <p:extLst>
      <p:ext uri="{BB962C8B-B14F-4D97-AF65-F5344CB8AC3E}">
        <p14:creationId xmlns:p14="http://schemas.microsoft.com/office/powerpoint/2010/main" val="358073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78A30-30F6-470A-96B8-B964637CA935}"/>
              </a:ext>
            </a:extLst>
          </p:cNvPr>
          <p:cNvSpPr>
            <a:spLocks noGrp="1"/>
          </p:cNvSpPr>
          <p:nvPr>
            <p:ph type="title"/>
          </p:nvPr>
        </p:nvSpPr>
        <p:spPr/>
        <p:txBody>
          <a:bodyPr/>
          <a:lstStyle/>
          <a:p>
            <a:r>
              <a:rPr lang="en-US" b="1" dirty="0"/>
              <a:t>Synod Defined	G-3.04</a:t>
            </a:r>
          </a:p>
        </p:txBody>
      </p:sp>
      <p:sp>
        <p:nvSpPr>
          <p:cNvPr id="3" name="Content Placeholder 2">
            <a:extLst>
              <a:ext uri="{FF2B5EF4-FFF2-40B4-BE49-F238E27FC236}">
                <a16:creationId xmlns:a16="http://schemas.microsoft.com/office/drawing/2014/main" id="{BD9E2956-147A-4F06-811D-3E40976C499E}"/>
              </a:ext>
            </a:extLst>
          </p:cNvPr>
          <p:cNvSpPr>
            <a:spLocks noGrp="1"/>
          </p:cNvSpPr>
          <p:nvPr>
            <p:ph idx="1"/>
          </p:nvPr>
        </p:nvSpPr>
        <p:spPr/>
        <p:txBody>
          <a:bodyPr/>
          <a:lstStyle/>
          <a:p>
            <a:r>
              <a:rPr lang="en-US" dirty="0"/>
              <a:t>The synod is the intermediate council serving as a corporate expression of the church throughout its region. It shall consist of not fewer than three presbyteries within a specific geographic region.</a:t>
            </a:r>
          </a:p>
        </p:txBody>
      </p:sp>
    </p:spTree>
    <p:extLst>
      <p:ext uri="{BB962C8B-B14F-4D97-AF65-F5344CB8AC3E}">
        <p14:creationId xmlns:p14="http://schemas.microsoft.com/office/powerpoint/2010/main" val="1983657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B0A1D-002D-4000-A955-F1795F930D42}"/>
              </a:ext>
            </a:extLst>
          </p:cNvPr>
          <p:cNvSpPr>
            <a:spLocks noGrp="1"/>
          </p:cNvSpPr>
          <p:nvPr>
            <p:ph type="title"/>
          </p:nvPr>
        </p:nvSpPr>
        <p:spPr/>
        <p:txBody>
          <a:bodyPr>
            <a:normAutofit fontScale="90000"/>
          </a:bodyPr>
          <a:lstStyle/>
          <a:p>
            <a:r>
              <a:rPr lang="en-US" b="1" dirty="0"/>
              <a:t>General </a:t>
            </a:r>
            <a:r>
              <a:rPr lang="en-US" b="1"/>
              <a:t>Assembly Defined  </a:t>
            </a:r>
            <a:r>
              <a:rPr lang="en-US" b="1" dirty="0"/>
              <a:t>G-3.05</a:t>
            </a:r>
            <a:r>
              <a:rPr lang="en-US" dirty="0"/>
              <a:t>	</a:t>
            </a:r>
          </a:p>
        </p:txBody>
      </p:sp>
      <p:sp>
        <p:nvSpPr>
          <p:cNvPr id="3" name="Content Placeholder 2">
            <a:extLst>
              <a:ext uri="{FF2B5EF4-FFF2-40B4-BE49-F238E27FC236}">
                <a16:creationId xmlns:a16="http://schemas.microsoft.com/office/drawing/2014/main" id="{FFB9C115-0007-4FC1-9CAA-36410D71BFCF}"/>
              </a:ext>
            </a:extLst>
          </p:cNvPr>
          <p:cNvSpPr>
            <a:spLocks noGrp="1"/>
          </p:cNvSpPr>
          <p:nvPr>
            <p:ph idx="1"/>
          </p:nvPr>
        </p:nvSpPr>
        <p:spPr/>
        <p:txBody>
          <a:bodyPr/>
          <a:lstStyle/>
          <a:p>
            <a:r>
              <a:rPr lang="en-US" dirty="0"/>
              <a:t>The General Assembly is the council of the whole church and it is representative of the unity of the synods, presbyteries, sessions, and congregations of the Presbyterian Church (U.S.A.). It shall consist of equal numbers of ruling elders and ministers of the Word and Sacrament elected by the presbyteries and reflective of the diversity within their bounds (F-1.0403 and G-3.0103), to serve as commissioner</a:t>
            </a:r>
          </a:p>
        </p:txBody>
      </p:sp>
    </p:spTree>
    <p:extLst>
      <p:ext uri="{BB962C8B-B14F-4D97-AF65-F5344CB8AC3E}">
        <p14:creationId xmlns:p14="http://schemas.microsoft.com/office/powerpoint/2010/main" val="352915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2CD06-B06C-4650-8A75-6F9A154B25F8}"/>
              </a:ext>
            </a:extLst>
          </p:cNvPr>
          <p:cNvSpPr>
            <a:spLocks noGrp="1"/>
          </p:cNvSpPr>
          <p:nvPr>
            <p:ph type="title"/>
          </p:nvPr>
        </p:nvSpPr>
        <p:spPr/>
        <p:txBody>
          <a:bodyPr/>
          <a:lstStyle/>
          <a:p>
            <a:r>
              <a:rPr lang="en-US" b="1" dirty="0"/>
              <a:t>Election by the People:  F-3.0106</a:t>
            </a:r>
          </a:p>
        </p:txBody>
      </p:sp>
      <p:sp>
        <p:nvSpPr>
          <p:cNvPr id="3" name="Content Placeholder 2">
            <a:extLst>
              <a:ext uri="{FF2B5EF4-FFF2-40B4-BE49-F238E27FC236}">
                <a16:creationId xmlns:a16="http://schemas.microsoft.com/office/drawing/2014/main" id="{29097379-7F2B-49E0-A745-4E0446502586}"/>
              </a:ext>
            </a:extLst>
          </p:cNvPr>
          <p:cNvSpPr>
            <a:spLocks noGrp="1"/>
          </p:cNvSpPr>
          <p:nvPr>
            <p:ph idx="1"/>
          </p:nvPr>
        </p:nvSpPr>
        <p:spPr/>
        <p:txBody>
          <a:bodyPr>
            <a:normAutofit/>
          </a:bodyPr>
          <a:lstStyle/>
          <a:p>
            <a:pPr marL="0" indent="0">
              <a:buNone/>
            </a:pPr>
            <a:r>
              <a:rPr lang="en-US" sz="3200" i="1" dirty="0"/>
              <a:t>That though the character, qualifications, and authority of Church officers are laid down in the Holy Scriptures, as well as the proper method of their investiture and institution, yet the election of the persons to the exercise of this authority, in any particular society, is in that society.</a:t>
            </a:r>
          </a:p>
        </p:txBody>
      </p:sp>
    </p:spTree>
    <p:extLst>
      <p:ext uri="{BB962C8B-B14F-4D97-AF65-F5344CB8AC3E}">
        <p14:creationId xmlns:p14="http://schemas.microsoft.com/office/powerpoint/2010/main" val="762187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D554D-504E-4B74-8158-2AF6F5BB45D2}"/>
              </a:ext>
            </a:extLst>
          </p:cNvPr>
          <p:cNvSpPr>
            <a:spLocks noGrp="1"/>
          </p:cNvSpPr>
          <p:nvPr>
            <p:ph type="title"/>
          </p:nvPr>
        </p:nvSpPr>
        <p:spPr/>
        <p:txBody>
          <a:bodyPr>
            <a:normAutofit/>
          </a:bodyPr>
          <a:lstStyle/>
          <a:p>
            <a:pPr algn="ctr"/>
            <a:r>
              <a:rPr lang="en-US" sz="3600" b="1" dirty="0"/>
              <a:t>What is Ordered Ministries?  G-2.0102</a:t>
            </a:r>
          </a:p>
        </p:txBody>
      </p:sp>
      <p:sp>
        <p:nvSpPr>
          <p:cNvPr id="3" name="Content Placeholder 2">
            <a:extLst>
              <a:ext uri="{FF2B5EF4-FFF2-40B4-BE49-F238E27FC236}">
                <a16:creationId xmlns:a16="http://schemas.microsoft.com/office/drawing/2014/main" id="{0DE32F2F-8167-4551-A2B8-A82A48246EA2}"/>
              </a:ext>
            </a:extLst>
          </p:cNvPr>
          <p:cNvSpPr>
            <a:spLocks noGrp="1"/>
          </p:cNvSpPr>
          <p:nvPr>
            <p:ph idx="1"/>
          </p:nvPr>
        </p:nvSpPr>
        <p:spPr/>
        <p:txBody>
          <a:bodyPr>
            <a:normAutofit lnSpcReduction="10000"/>
          </a:bodyPr>
          <a:lstStyle/>
          <a:p>
            <a:pPr marL="0" indent="0">
              <a:buNone/>
            </a:pPr>
            <a:r>
              <a:rPr lang="en-US" dirty="0"/>
              <a:t>Ordered Ministries include:  Presbyters:  Ruling Elders and Teaching Elders and Deacons</a:t>
            </a:r>
          </a:p>
          <a:p>
            <a:pPr marL="0" indent="0">
              <a:buNone/>
            </a:pPr>
            <a:endParaRPr lang="en-US" dirty="0"/>
          </a:p>
          <a:p>
            <a:pPr marL="0" indent="0">
              <a:buNone/>
            </a:pPr>
            <a:r>
              <a:rPr lang="en-US" dirty="0"/>
              <a:t>G-2.0102 defines Ordered Ministries</a:t>
            </a:r>
          </a:p>
          <a:p>
            <a:pPr marL="0" indent="0">
              <a:buNone/>
            </a:pPr>
            <a:r>
              <a:rPr lang="en-US" dirty="0"/>
              <a:t>The Church’s ordered ministries described in the New Testament and maintained by this church are deacons and presbyters (ministers of the Word and Sacrament and ruling elders). Ordered ministries are gifts to the church to order its life so that the ministry of the whole people of God may flourish. The existence of these ordered ministries in no way diminishes the importance of the commitment of all members to the total ministry of the church. The government of this church is representative, and the right of God’s people to elect presbyters and deacons is inalienable. Therefore, no person can be placed in any ordered ministry in a congregation or council of the church except by election of that body. Ordination to the ministry of deacon, ruling elder, or minister of the Word and Sacrament (also called teaching elder) is unique to that order of ministry.</a:t>
            </a:r>
          </a:p>
        </p:txBody>
      </p:sp>
    </p:spTree>
    <p:extLst>
      <p:ext uri="{BB962C8B-B14F-4D97-AF65-F5344CB8AC3E}">
        <p14:creationId xmlns:p14="http://schemas.microsoft.com/office/powerpoint/2010/main" val="1753263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F0D59-2EB3-4BED-A07E-88259A6BF8FD}"/>
              </a:ext>
            </a:extLst>
          </p:cNvPr>
          <p:cNvSpPr>
            <a:spLocks noGrp="1"/>
          </p:cNvSpPr>
          <p:nvPr>
            <p:ph type="title"/>
          </p:nvPr>
        </p:nvSpPr>
        <p:spPr/>
        <p:txBody>
          <a:bodyPr>
            <a:normAutofit/>
          </a:bodyPr>
          <a:lstStyle/>
          <a:p>
            <a:pPr algn="ctr"/>
            <a:r>
              <a:rPr lang="en-US" sz="3800" b="1" dirty="0"/>
              <a:t>Church Nominating Committee:  G-2.0401</a:t>
            </a:r>
          </a:p>
        </p:txBody>
      </p:sp>
      <p:sp>
        <p:nvSpPr>
          <p:cNvPr id="3" name="Content Placeholder 2">
            <a:extLst>
              <a:ext uri="{FF2B5EF4-FFF2-40B4-BE49-F238E27FC236}">
                <a16:creationId xmlns:a16="http://schemas.microsoft.com/office/drawing/2014/main" id="{081D3A06-59DA-4D24-8118-96CE3E4C1200}"/>
              </a:ext>
            </a:extLst>
          </p:cNvPr>
          <p:cNvSpPr>
            <a:spLocks noGrp="1"/>
          </p:cNvSpPr>
          <p:nvPr>
            <p:ph idx="1"/>
          </p:nvPr>
        </p:nvSpPr>
        <p:spPr/>
        <p:txBody>
          <a:bodyPr/>
          <a:lstStyle/>
          <a:p>
            <a:r>
              <a:rPr lang="en-US" dirty="0"/>
              <a:t>Criteria for Church Nominating Committees: </a:t>
            </a:r>
          </a:p>
          <a:p>
            <a:pPr lvl="1"/>
            <a:r>
              <a:rPr lang="en-US" dirty="0"/>
              <a:t>At least 3 people</a:t>
            </a:r>
          </a:p>
          <a:p>
            <a:pPr lvl="1"/>
            <a:r>
              <a:rPr lang="en-US" dirty="0"/>
              <a:t>At least one active Elder</a:t>
            </a:r>
          </a:p>
          <a:p>
            <a:pPr lvl="1"/>
            <a:r>
              <a:rPr lang="en-US" dirty="0"/>
              <a:t>Majority of the committee is elected by congregation and may not be active elders</a:t>
            </a:r>
          </a:p>
          <a:p>
            <a:pPr lvl="1"/>
            <a:r>
              <a:rPr lang="en-US" dirty="0"/>
              <a:t>Pastor serves in an  ex-officio capacity and without vote</a:t>
            </a:r>
          </a:p>
          <a:p>
            <a:pPr lvl="1"/>
            <a:r>
              <a:rPr lang="en-US" dirty="0"/>
              <a:t>Nominations from the floor in the congregational meeting are always allowed</a:t>
            </a:r>
          </a:p>
          <a:p>
            <a:pPr marL="274320" lvl="1" indent="0">
              <a:buNone/>
            </a:pPr>
            <a:endParaRPr lang="en-US" dirty="0"/>
          </a:p>
          <a:p>
            <a:pPr marL="274320" lvl="1" indent="0">
              <a:buNone/>
            </a:pPr>
            <a:r>
              <a:rPr lang="en-US" dirty="0"/>
              <a:t>Tuckahoe Presbyterian Church Nominating Committee:  5 members</a:t>
            </a:r>
          </a:p>
          <a:p>
            <a:pPr marL="274320" lvl="1" indent="0">
              <a:buNone/>
            </a:pPr>
            <a:r>
              <a:rPr lang="en-US" dirty="0"/>
              <a:t>	1 Active Elder</a:t>
            </a:r>
          </a:p>
          <a:p>
            <a:pPr marL="274320" lvl="1" indent="0">
              <a:buNone/>
            </a:pPr>
            <a:r>
              <a:rPr lang="en-US" dirty="0"/>
              <a:t>	1 Active Deacon</a:t>
            </a:r>
          </a:p>
          <a:p>
            <a:pPr marL="274320" lvl="1" indent="0">
              <a:buNone/>
            </a:pPr>
            <a:r>
              <a:rPr lang="en-US" dirty="0"/>
              <a:t>	3 Persons elected by the Congregation</a:t>
            </a:r>
          </a:p>
          <a:p>
            <a:pPr marL="274320" lvl="1" indent="0">
              <a:buNone/>
            </a:pPr>
            <a:r>
              <a:rPr lang="en-US" dirty="0"/>
              <a:t>	Election ordinarily occurs in March each year at a congregational meeting	</a:t>
            </a:r>
          </a:p>
        </p:txBody>
      </p:sp>
    </p:spTree>
    <p:extLst>
      <p:ext uri="{BB962C8B-B14F-4D97-AF65-F5344CB8AC3E}">
        <p14:creationId xmlns:p14="http://schemas.microsoft.com/office/powerpoint/2010/main" val="3984725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DF354-1E78-4AAB-B9EA-D1A43D8D444E}"/>
              </a:ext>
            </a:extLst>
          </p:cNvPr>
          <p:cNvSpPr>
            <a:spLocks noGrp="1"/>
          </p:cNvSpPr>
          <p:nvPr>
            <p:ph type="title"/>
          </p:nvPr>
        </p:nvSpPr>
        <p:spPr/>
        <p:txBody>
          <a:bodyPr/>
          <a:lstStyle/>
          <a:p>
            <a:r>
              <a:rPr lang="en-US" dirty="0"/>
              <a:t>Deacons Defined:  G-2.0201	</a:t>
            </a:r>
          </a:p>
        </p:txBody>
      </p:sp>
      <p:sp>
        <p:nvSpPr>
          <p:cNvPr id="3" name="Content Placeholder 2">
            <a:extLst>
              <a:ext uri="{FF2B5EF4-FFF2-40B4-BE49-F238E27FC236}">
                <a16:creationId xmlns:a16="http://schemas.microsoft.com/office/drawing/2014/main" id="{BDC6EA36-CD58-439A-BE95-37F3D293C231}"/>
              </a:ext>
            </a:extLst>
          </p:cNvPr>
          <p:cNvSpPr>
            <a:spLocks noGrp="1"/>
          </p:cNvSpPr>
          <p:nvPr>
            <p:ph idx="1"/>
          </p:nvPr>
        </p:nvSpPr>
        <p:spPr/>
        <p:txBody>
          <a:bodyPr/>
          <a:lstStyle/>
          <a:p>
            <a:r>
              <a:rPr lang="en-US" dirty="0"/>
              <a:t>The ministry of deacon as set forth in Scripture is one of compassion, witness, and service, sharing in the redeeming love of Jesus Christ for the poor, the hungry, the sick, the lost, the friendless, the oppressed, those burdened by unjust policies or structures, or anyone in distress . Persons of spiritual character, honest repute, exemplary lives, brotherly and sisterly love, sincere compassion, and sound judgment should be chosen for this ministry.</a:t>
            </a:r>
          </a:p>
          <a:p>
            <a:endParaRPr lang="en-US" dirty="0"/>
          </a:p>
        </p:txBody>
      </p:sp>
    </p:spTree>
    <p:extLst>
      <p:ext uri="{BB962C8B-B14F-4D97-AF65-F5344CB8AC3E}">
        <p14:creationId xmlns:p14="http://schemas.microsoft.com/office/powerpoint/2010/main" val="1288460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45B61-1FF0-42AC-80DB-9605147B761E}"/>
              </a:ext>
            </a:extLst>
          </p:cNvPr>
          <p:cNvSpPr>
            <a:spLocks noGrp="1"/>
          </p:cNvSpPr>
          <p:nvPr>
            <p:ph type="title"/>
          </p:nvPr>
        </p:nvSpPr>
        <p:spPr/>
        <p:txBody>
          <a:bodyPr/>
          <a:lstStyle/>
          <a:p>
            <a:r>
              <a:rPr lang="en-US" b="1" dirty="0"/>
              <a:t>Ruling Elder Defined:  G-2.0301</a:t>
            </a:r>
            <a:r>
              <a:rPr lang="en-US" dirty="0"/>
              <a:t>	</a:t>
            </a:r>
          </a:p>
        </p:txBody>
      </p:sp>
      <p:sp>
        <p:nvSpPr>
          <p:cNvPr id="3" name="Content Placeholder 2">
            <a:extLst>
              <a:ext uri="{FF2B5EF4-FFF2-40B4-BE49-F238E27FC236}">
                <a16:creationId xmlns:a16="http://schemas.microsoft.com/office/drawing/2014/main" id="{9EE6BED7-B2A5-404E-B915-6C58A6EE12BC}"/>
              </a:ext>
            </a:extLst>
          </p:cNvPr>
          <p:cNvSpPr>
            <a:spLocks noGrp="1"/>
          </p:cNvSpPr>
          <p:nvPr>
            <p:ph idx="1"/>
          </p:nvPr>
        </p:nvSpPr>
        <p:spPr/>
        <p:txBody>
          <a:bodyPr/>
          <a:lstStyle/>
          <a:p>
            <a:r>
              <a:rPr lang="en-US" dirty="0"/>
              <a:t>As there were in Old Testament times elders for the government of the people, so the New Testament church provided persons with particular gifts to share in discernment of God’s Spirit and governance of God’s people. Accordingly, congregations should elect persons of wisdom and maturity of faith, having demonstrated skills in leadership and being compassionate in spirit. Ruling elders are so named not because they “lord it over” the congregation (Matt. 20:25), but because they are chosen by the congregation to discern and measure its fidelity to the Word of God, and to strengthen and nurture its faith and life. Ruling elders, together with ministers of the Word and Sacrament, exercise leadership, government, spiritual discernment, and discipline and have responsibilities for the life of a congregation as well as the whole church, including ecumenical relationships. When elected by the congregation, they shall serve faithfully as members of the session. When elected as commissioners to higher councils, ruling elders participate and vote with the same authority as ministers of the Word and Sacrament, and they are eligible for any office.</a:t>
            </a:r>
          </a:p>
          <a:p>
            <a:endParaRPr lang="en-US" dirty="0"/>
          </a:p>
        </p:txBody>
      </p:sp>
    </p:spTree>
    <p:extLst>
      <p:ext uri="{BB962C8B-B14F-4D97-AF65-F5344CB8AC3E}">
        <p14:creationId xmlns:p14="http://schemas.microsoft.com/office/powerpoint/2010/main" val="3184702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3FB18-D414-4F43-B47B-BD64F09E7D04}"/>
              </a:ext>
            </a:extLst>
          </p:cNvPr>
          <p:cNvSpPr>
            <a:spLocks noGrp="1"/>
          </p:cNvSpPr>
          <p:nvPr>
            <p:ph type="title"/>
          </p:nvPr>
        </p:nvSpPr>
        <p:spPr>
          <a:xfrm>
            <a:off x="1066800" y="822960"/>
            <a:ext cx="10058400" cy="951175"/>
          </a:xfrm>
        </p:spPr>
        <p:txBody>
          <a:bodyPr>
            <a:noAutofit/>
          </a:bodyPr>
          <a:lstStyle/>
          <a:p>
            <a:r>
              <a:rPr lang="en-US" sz="3000" b="1" dirty="0"/>
              <a:t>Minister of Word and Sacrament Defined:  G-2.0501</a:t>
            </a:r>
          </a:p>
        </p:txBody>
      </p:sp>
      <p:sp>
        <p:nvSpPr>
          <p:cNvPr id="3" name="Content Placeholder 2">
            <a:extLst>
              <a:ext uri="{FF2B5EF4-FFF2-40B4-BE49-F238E27FC236}">
                <a16:creationId xmlns:a16="http://schemas.microsoft.com/office/drawing/2014/main" id="{99A2FBA2-A460-4B72-A429-1C19A18E3C9F}"/>
              </a:ext>
            </a:extLst>
          </p:cNvPr>
          <p:cNvSpPr>
            <a:spLocks noGrp="1"/>
          </p:cNvSpPr>
          <p:nvPr>
            <p:ph idx="1"/>
          </p:nvPr>
        </p:nvSpPr>
        <p:spPr/>
        <p:txBody>
          <a:bodyPr/>
          <a:lstStyle/>
          <a:p>
            <a:r>
              <a:rPr lang="en-US" dirty="0"/>
              <a:t>Ministers of the Word and Sacrament (also called teaching elders and pastors) shall in all things be committed to teaching the faith in word and deed and equipping the saints for the work of ministry (Eph. 4:12). They may serve in a variety of ministries, as authorized by the presbytery. When they serve as preachers and teachers of the Word, they shall preach and teach the faith of the church, so that the people are shaped by the pattern of the gospel and strengthened for witness and service. When they serve at font and table, they shall interpret and “show forth” the mysteries of grace in word and action, lifting the people’s vision toward the hope of God’s new creation. When they serve as pastors , they shall support the people in the disciplines of the faith amid the struggles of daily life. When they serve as presbyters, they shall participate in the responsibilities of governance, seeking always to discern the mind of Christ and to build up Christ’s body through devotion, debate, and decision.</a:t>
            </a:r>
          </a:p>
          <a:p>
            <a:endParaRPr lang="en-US" dirty="0"/>
          </a:p>
        </p:txBody>
      </p:sp>
    </p:spTree>
    <p:extLst>
      <p:ext uri="{BB962C8B-B14F-4D97-AF65-F5344CB8AC3E}">
        <p14:creationId xmlns:p14="http://schemas.microsoft.com/office/powerpoint/2010/main" val="819217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ACF93-205B-4E09-A43A-5125D8DB8259}"/>
              </a:ext>
            </a:extLst>
          </p:cNvPr>
          <p:cNvSpPr>
            <a:spLocks noGrp="1"/>
          </p:cNvSpPr>
          <p:nvPr>
            <p:ph type="title"/>
          </p:nvPr>
        </p:nvSpPr>
        <p:spPr/>
        <p:txBody>
          <a:bodyPr>
            <a:normAutofit fontScale="90000"/>
          </a:bodyPr>
          <a:lstStyle/>
          <a:p>
            <a:r>
              <a:rPr lang="en-US" b="1" dirty="0"/>
              <a:t>Categories of Ministers:  G-2.0503</a:t>
            </a:r>
            <a:br>
              <a:rPr lang="en-US" b="1" dirty="0"/>
            </a:br>
            <a:r>
              <a:rPr lang="en-US" b="1" dirty="0"/>
              <a:t>Pastoral Relationships:  G-2.0504</a:t>
            </a:r>
            <a:r>
              <a:rPr lang="en-US" dirty="0"/>
              <a:t>	</a:t>
            </a:r>
          </a:p>
        </p:txBody>
      </p:sp>
      <p:sp>
        <p:nvSpPr>
          <p:cNvPr id="3" name="Content Placeholder 2">
            <a:extLst>
              <a:ext uri="{FF2B5EF4-FFF2-40B4-BE49-F238E27FC236}">
                <a16:creationId xmlns:a16="http://schemas.microsoft.com/office/drawing/2014/main" id="{CC74CC4B-5717-4B7D-9FD0-9AC676C4AC5A}"/>
              </a:ext>
            </a:extLst>
          </p:cNvPr>
          <p:cNvSpPr>
            <a:spLocks noGrp="1"/>
          </p:cNvSpPr>
          <p:nvPr>
            <p:ph idx="1"/>
          </p:nvPr>
        </p:nvSpPr>
        <p:spPr/>
        <p:txBody>
          <a:bodyPr/>
          <a:lstStyle/>
          <a:p>
            <a:pPr marL="0" indent="0">
              <a:buNone/>
            </a:pPr>
            <a:r>
              <a:rPr lang="en-US" dirty="0"/>
              <a:t>Categories of Ministers:</a:t>
            </a:r>
          </a:p>
          <a:p>
            <a:pPr marL="0" indent="0">
              <a:buNone/>
            </a:pPr>
            <a:r>
              <a:rPr lang="en-US" dirty="0"/>
              <a:t>	Validated Ministers</a:t>
            </a:r>
          </a:p>
          <a:p>
            <a:pPr marL="0" indent="0">
              <a:buNone/>
            </a:pPr>
            <a:r>
              <a:rPr lang="en-US" dirty="0"/>
              <a:t>	Member at Large Ministers</a:t>
            </a:r>
          </a:p>
          <a:p>
            <a:pPr marL="0" indent="0">
              <a:buNone/>
            </a:pPr>
            <a:r>
              <a:rPr lang="en-US" dirty="0"/>
              <a:t>	Retired Ministers</a:t>
            </a:r>
          </a:p>
          <a:p>
            <a:pPr marL="0" indent="0">
              <a:buNone/>
            </a:pPr>
            <a:endParaRPr lang="en-US" dirty="0"/>
          </a:p>
          <a:p>
            <a:pPr marL="0" indent="0">
              <a:buNone/>
            </a:pPr>
            <a:r>
              <a:rPr lang="en-US" dirty="0"/>
              <a:t>Pastoral Relationships</a:t>
            </a:r>
          </a:p>
          <a:p>
            <a:pPr marL="0" indent="0">
              <a:buNone/>
            </a:pPr>
            <a:r>
              <a:rPr lang="en-US" dirty="0"/>
              <a:t>	</a:t>
            </a:r>
            <a:r>
              <a:rPr lang="en-US" sz="1600" dirty="0"/>
              <a:t>Installed Pastors:  called by the congregation using a Pastor Nominating Committee</a:t>
            </a:r>
          </a:p>
          <a:p>
            <a:pPr marL="0" indent="0">
              <a:buNone/>
            </a:pPr>
            <a:r>
              <a:rPr lang="en-US" sz="1600" dirty="0"/>
              <a:t>	Temporary Pastors:  called by the Session; up to one year covenant which is renewable</a:t>
            </a:r>
          </a:p>
          <a:p>
            <a:pPr marL="0" indent="0">
              <a:buNone/>
            </a:pPr>
            <a:r>
              <a:rPr lang="en-US" sz="1600" dirty="0"/>
              <a:t>		Ordinarily is not the next Installed Pastor</a:t>
            </a:r>
          </a:p>
          <a:p>
            <a:pPr marL="0" indent="0">
              <a:buNone/>
            </a:pPr>
            <a:r>
              <a:rPr lang="en-US" sz="1600" dirty="0"/>
              <a:t>		Various titles used:  Temporary; Stated Supply; Interim; Bridge Pastor</a:t>
            </a:r>
          </a:p>
        </p:txBody>
      </p:sp>
    </p:spTree>
    <p:extLst>
      <p:ext uri="{BB962C8B-B14F-4D97-AF65-F5344CB8AC3E}">
        <p14:creationId xmlns:p14="http://schemas.microsoft.com/office/powerpoint/2010/main" val="3901968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E895A-96D3-4D9C-AD4A-A7B2BD93688E}"/>
              </a:ext>
            </a:extLst>
          </p:cNvPr>
          <p:cNvSpPr>
            <a:spLocks noGrp="1"/>
          </p:cNvSpPr>
          <p:nvPr>
            <p:ph type="title"/>
          </p:nvPr>
        </p:nvSpPr>
        <p:spPr/>
        <p:txBody>
          <a:bodyPr>
            <a:normAutofit fontScale="90000"/>
          </a:bodyPr>
          <a:lstStyle/>
          <a:p>
            <a:r>
              <a:rPr lang="en-US" b="1" dirty="0"/>
              <a:t>Calling a Pastor:  G-2.08</a:t>
            </a:r>
            <a:r>
              <a:rPr lang="en-US" dirty="0"/>
              <a:t>				</a:t>
            </a:r>
          </a:p>
        </p:txBody>
      </p:sp>
      <p:sp>
        <p:nvSpPr>
          <p:cNvPr id="3" name="Content Placeholder 2">
            <a:extLst>
              <a:ext uri="{FF2B5EF4-FFF2-40B4-BE49-F238E27FC236}">
                <a16:creationId xmlns:a16="http://schemas.microsoft.com/office/drawing/2014/main" id="{6ECF4722-3585-4D53-BE20-EFF6D4371854}"/>
              </a:ext>
            </a:extLst>
          </p:cNvPr>
          <p:cNvSpPr>
            <a:spLocks noGrp="1"/>
          </p:cNvSpPr>
          <p:nvPr>
            <p:ph idx="1"/>
          </p:nvPr>
        </p:nvSpPr>
        <p:spPr/>
        <p:txBody>
          <a:bodyPr/>
          <a:lstStyle/>
          <a:p>
            <a:pPr marL="342900" indent="-342900">
              <a:buAutoNum type="arabicPeriod"/>
            </a:pPr>
            <a:r>
              <a:rPr lang="en-US" dirty="0"/>
              <a:t>A vacancy occurs with departure of the pastor.</a:t>
            </a:r>
          </a:p>
          <a:p>
            <a:pPr marL="342900" indent="-342900">
              <a:buAutoNum type="arabicPeriod"/>
            </a:pPr>
            <a:r>
              <a:rPr lang="en-US" dirty="0"/>
              <a:t>With permission of Presbytery, congregation elects a PNC (Pastor Nominating Cte)</a:t>
            </a:r>
          </a:p>
          <a:p>
            <a:pPr marL="342900" indent="-342900">
              <a:buAutoNum type="arabicPeriod"/>
            </a:pPr>
            <a:r>
              <a:rPr lang="en-US" dirty="0"/>
              <a:t>PNC reviews resumes, interviews, and settles on a candidate</a:t>
            </a:r>
          </a:p>
          <a:p>
            <a:pPr marL="342900" indent="-342900">
              <a:buAutoNum type="arabicPeriod"/>
            </a:pPr>
            <a:r>
              <a:rPr lang="en-US" dirty="0"/>
              <a:t>Presbytery examines and approves the candidate</a:t>
            </a:r>
          </a:p>
          <a:p>
            <a:pPr marL="342900" indent="-342900">
              <a:buAutoNum type="arabicPeriod"/>
            </a:pPr>
            <a:r>
              <a:rPr lang="en-US" dirty="0"/>
              <a:t>Session calls congregational meeting to hear report of the PNC</a:t>
            </a:r>
          </a:p>
          <a:p>
            <a:pPr marL="342900" indent="-342900">
              <a:buAutoNum type="arabicPeriod"/>
            </a:pPr>
            <a:r>
              <a:rPr lang="en-US" dirty="0"/>
              <a:t>Congregation votes to extend a call</a:t>
            </a:r>
          </a:p>
          <a:p>
            <a:pPr marL="342900" indent="-342900">
              <a:buAutoNum type="arabicPeriod"/>
            </a:pPr>
            <a:r>
              <a:rPr lang="en-US" dirty="0"/>
              <a:t>An ordination (if not ordained) and installation service is led by the presbytery.</a:t>
            </a:r>
          </a:p>
        </p:txBody>
      </p:sp>
    </p:spTree>
    <p:extLst>
      <p:ext uri="{BB962C8B-B14F-4D97-AF65-F5344CB8AC3E}">
        <p14:creationId xmlns:p14="http://schemas.microsoft.com/office/powerpoint/2010/main" val="6354145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7356CB923B0F4391B1E8A2BB6F0F35" ma:contentTypeVersion="19" ma:contentTypeDescription="Create a new document." ma:contentTypeScope="" ma:versionID="c77d88d94e8129396c70ee05b393d2d2">
  <xsd:schema xmlns:xsd="http://www.w3.org/2001/XMLSchema" xmlns:xs="http://www.w3.org/2001/XMLSchema" xmlns:p="http://schemas.microsoft.com/office/2006/metadata/properties" xmlns:ns2="cc397c2f-67ab-4315-8ea2-96913614e985" xmlns:ns3="6de0931e-332f-4645-89d5-02b168b7b56d" targetNamespace="http://schemas.microsoft.com/office/2006/metadata/properties" ma:root="true" ma:fieldsID="a3e2c97205ab251bcccd69eae398d6f3" ns2:_="" ns3:_="">
    <xsd:import namespace="cc397c2f-67ab-4315-8ea2-96913614e985"/>
    <xsd:import namespace="6de0931e-332f-4645-89d5-02b168b7b56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Imag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397c2f-67ab-4315-8ea2-96913614e9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ca33647-b38d-442c-b4bf-32aae8709894" ma:termSetId="09814cd3-568e-fe90-9814-8d621ff8fb84" ma:anchorId="fba54fb3-c3e1-fe81-a776-ca4b69148c4d" ma:open="true" ma:isKeyword="false">
      <xsd:complexType>
        <xsd:sequence>
          <xsd:element ref="pc:Terms" minOccurs="0" maxOccurs="1"/>
        </xsd:sequence>
      </xsd:complexType>
    </xsd:element>
    <xsd:element name="Image" ma:index="24" nillable="true" ma:displayName="Image" ma:format="Thumbnail" ma:internalName="Image">
      <xsd:simpleType>
        <xsd:restriction base="dms:Unknow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de0931e-332f-4645-89d5-02b168b7b56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98ec4c7-81f7-44e7-be55-dc419086244a}" ma:internalName="TaxCatchAll" ma:showField="CatchAllData" ma:web="6de0931e-332f-4645-89d5-02b168b7b5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611687-3A3F-4D37-993A-43F4CCC52730}"/>
</file>

<file path=customXml/itemProps2.xml><?xml version="1.0" encoding="utf-8"?>
<ds:datastoreItem xmlns:ds="http://schemas.openxmlformats.org/officeDocument/2006/customXml" ds:itemID="{C8F49319-E474-4900-961A-11CC45133D01}"/>
</file>

<file path=docProps/app.xml><?xml version="1.0" encoding="utf-8"?>
<Properties xmlns="http://schemas.openxmlformats.org/officeDocument/2006/extended-properties" xmlns:vt="http://schemas.openxmlformats.org/officeDocument/2006/docPropsVTypes">
  <Template>TM03457510[[fn=Savon]]</Template>
  <TotalTime>52</TotalTime>
  <Words>1718</Words>
  <Application>Microsoft Office PowerPoint</Application>
  <PresentationFormat>Widescreen</PresentationFormat>
  <Paragraphs>81</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Century Gothic</vt:lpstr>
      <vt:lpstr>Garamond</vt:lpstr>
      <vt:lpstr>Savon</vt:lpstr>
      <vt:lpstr>Week Two Ordered Ministries councils</vt:lpstr>
      <vt:lpstr>Election by the People:  F-3.0106</vt:lpstr>
      <vt:lpstr>What is Ordered Ministries?  G-2.0102</vt:lpstr>
      <vt:lpstr>Church Nominating Committee:  G-2.0401</vt:lpstr>
      <vt:lpstr>Deacons Defined:  G-2.0201 </vt:lpstr>
      <vt:lpstr>Ruling Elder Defined:  G-2.0301 </vt:lpstr>
      <vt:lpstr>Minister of Word and Sacrament Defined:  G-2.0501</vt:lpstr>
      <vt:lpstr>Categories of Ministers:  G-2.0503 Pastoral Relationships:  G-2.0504 </vt:lpstr>
      <vt:lpstr>Calling a Pastor:  G-2.08    </vt:lpstr>
      <vt:lpstr>Dissolution of Pastoral Relationships G-2.09</vt:lpstr>
      <vt:lpstr>Commissioned Ruling Elders G-2.10 Certified Christian Educators G-2.11</vt:lpstr>
      <vt:lpstr>Session Defined G-3.02</vt:lpstr>
      <vt:lpstr>Session (continued)  </vt:lpstr>
      <vt:lpstr>Presbytery Defined G-3.03  </vt:lpstr>
      <vt:lpstr>Synod Defined G-3.04</vt:lpstr>
      <vt:lpstr>General Assembly Defined  G-3.05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Two Ordered Ministries councils</dc:title>
  <dc:creator>Carson Rhyne</dc:creator>
  <cp:lastModifiedBy>Carson Rhyne</cp:lastModifiedBy>
  <cp:revision>7</cp:revision>
  <dcterms:created xsi:type="dcterms:W3CDTF">2024-05-13T12:12:58Z</dcterms:created>
  <dcterms:modified xsi:type="dcterms:W3CDTF">2024-05-13T23:59:48Z</dcterms:modified>
</cp:coreProperties>
</file>