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96" d="100"/>
          <a:sy n="96" d="100"/>
        </p:scale>
        <p:origin x="13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5/29/2024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5/29/2024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00B19-BD22-40A9-B521-82063ACBF708}"/>
              </a:ext>
            </a:extLst>
          </p:cNvPr>
          <p:cNvSpPr>
            <a:spLocks noGrp="1"/>
          </p:cNvSpPr>
          <p:nvPr>
            <p:ph type="ctrTitle"/>
          </p:nvPr>
        </p:nvSpPr>
        <p:spPr/>
        <p:txBody>
          <a:bodyPr>
            <a:normAutofit fontScale="90000"/>
          </a:bodyPr>
          <a:lstStyle/>
          <a:p>
            <a:pPr algn="ctr"/>
            <a:r>
              <a:rPr lang="en-US" dirty="0"/>
              <a:t>PROPERTY ISSUES IN THE </a:t>
            </a:r>
            <a:br>
              <a:rPr lang="en-US" dirty="0"/>
            </a:br>
            <a:r>
              <a:rPr lang="en-US" dirty="0"/>
              <a:t>PCUSA   </a:t>
            </a:r>
            <a:br>
              <a:rPr lang="en-US" dirty="0"/>
            </a:br>
            <a:r>
              <a:rPr lang="en-US" dirty="0"/>
              <a:t>g-4.0000</a:t>
            </a:r>
          </a:p>
        </p:txBody>
      </p:sp>
      <p:sp>
        <p:nvSpPr>
          <p:cNvPr id="3" name="Subtitle 2">
            <a:extLst>
              <a:ext uri="{FF2B5EF4-FFF2-40B4-BE49-F238E27FC236}">
                <a16:creationId xmlns:a16="http://schemas.microsoft.com/office/drawing/2014/main" id="{40FA738D-8638-46E9-95CE-F71F9C6E3DF5}"/>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8293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D5102-27CB-4978-9439-D8766BC2D0B2}"/>
              </a:ext>
            </a:extLst>
          </p:cNvPr>
          <p:cNvSpPr>
            <a:spLocks noGrp="1"/>
          </p:cNvSpPr>
          <p:nvPr>
            <p:ph type="title"/>
          </p:nvPr>
        </p:nvSpPr>
        <p:spPr/>
        <p:txBody>
          <a:bodyPr/>
          <a:lstStyle/>
          <a:p>
            <a:pPr algn="ctr"/>
            <a:r>
              <a:rPr lang="en-US" dirty="0"/>
              <a:t>Property:  Incorporation</a:t>
            </a:r>
          </a:p>
        </p:txBody>
      </p:sp>
      <p:sp>
        <p:nvSpPr>
          <p:cNvPr id="3" name="Content Placeholder 2">
            <a:extLst>
              <a:ext uri="{FF2B5EF4-FFF2-40B4-BE49-F238E27FC236}">
                <a16:creationId xmlns:a16="http://schemas.microsoft.com/office/drawing/2014/main" id="{2378A1B9-017D-4BE0-8D59-582D574379B9}"/>
              </a:ext>
            </a:extLst>
          </p:cNvPr>
          <p:cNvSpPr>
            <a:spLocks noGrp="1"/>
          </p:cNvSpPr>
          <p:nvPr>
            <p:ph idx="1"/>
          </p:nvPr>
        </p:nvSpPr>
        <p:spPr/>
        <p:txBody>
          <a:bodyPr>
            <a:normAutofit lnSpcReduction="10000"/>
          </a:bodyPr>
          <a:lstStyle/>
          <a:p>
            <a:pPr>
              <a:lnSpc>
                <a:spcPct val="110000"/>
              </a:lnSpc>
              <a:spcBef>
                <a:spcPts val="0"/>
              </a:spcBef>
            </a:pPr>
            <a:r>
              <a:rPr lang="en-US" dirty="0"/>
              <a:t>Where permitted by civil law, each congregation shall cause a corporation to be</a:t>
            </a:r>
          </a:p>
          <a:p>
            <a:pPr marL="0" indent="0">
              <a:lnSpc>
                <a:spcPct val="110000"/>
              </a:lnSpc>
              <a:spcBef>
                <a:spcPts val="0"/>
              </a:spcBef>
              <a:buNone/>
            </a:pPr>
            <a:r>
              <a:rPr lang="en-US" dirty="0"/>
              <a:t>formed and maintained</a:t>
            </a:r>
          </a:p>
          <a:p>
            <a:pPr marL="0" indent="0">
              <a:buNone/>
            </a:pPr>
            <a:r>
              <a:rPr lang="en-US" dirty="0"/>
              <a:t>The corporation so formed shall have the following powers: to receive, hold, encumber, manage, and transfer property, real or personal, for the congregation, provided that in buying, selling, and mortgaging real property, the trustees shall act only after the approval of the congregation, granted in a duly constituted meeting.</a:t>
            </a:r>
          </a:p>
          <a:p>
            <a:pPr marL="0" indent="0">
              <a:buNone/>
            </a:pPr>
            <a:r>
              <a:rPr lang="en-US" dirty="0"/>
              <a:t>The ruling elders on the session of a congregation, who are eligible under the civil law, shall be the trustees of the corporation, unless the corporation shall determine another method for electing its trustees. </a:t>
            </a:r>
          </a:p>
          <a:p>
            <a:endParaRPr lang="en-US" dirty="0"/>
          </a:p>
        </p:txBody>
      </p:sp>
    </p:spTree>
    <p:extLst>
      <p:ext uri="{BB962C8B-B14F-4D97-AF65-F5344CB8AC3E}">
        <p14:creationId xmlns:p14="http://schemas.microsoft.com/office/powerpoint/2010/main" val="143249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F8FBD-7376-45C5-BBD7-92005CC94202}"/>
              </a:ext>
            </a:extLst>
          </p:cNvPr>
          <p:cNvSpPr>
            <a:spLocks noGrp="1"/>
          </p:cNvSpPr>
          <p:nvPr>
            <p:ph type="title"/>
          </p:nvPr>
        </p:nvSpPr>
        <p:spPr/>
        <p:txBody>
          <a:bodyPr/>
          <a:lstStyle/>
          <a:p>
            <a:pPr algn="ctr"/>
            <a:r>
              <a:rPr lang="en-US" dirty="0"/>
              <a:t>Property: HELD IN TRUST </a:t>
            </a:r>
          </a:p>
        </p:txBody>
      </p:sp>
      <p:sp>
        <p:nvSpPr>
          <p:cNvPr id="3" name="Content Placeholder 2">
            <a:extLst>
              <a:ext uri="{FF2B5EF4-FFF2-40B4-BE49-F238E27FC236}">
                <a16:creationId xmlns:a16="http://schemas.microsoft.com/office/drawing/2014/main" id="{F39C0DE0-EAA8-4290-85CC-F3CB29A2FB52}"/>
              </a:ext>
            </a:extLst>
          </p:cNvPr>
          <p:cNvSpPr>
            <a:spLocks noGrp="1"/>
          </p:cNvSpPr>
          <p:nvPr>
            <p:ph idx="1"/>
          </p:nvPr>
        </p:nvSpPr>
        <p:spPr/>
        <p:txBody>
          <a:bodyPr/>
          <a:lstStyle/>
          <a:p>
            <a:r>
              <a:rPr lang="en-US" sz="2400" dirty="0"/>
              <a:t>All property held by or for a congregation, a presbytery, a synod, the General Assembly, or the Presbyterian Church (U.S.A.), whether legal title is lodged in a corporation, a trustee or trustees, or an unincorporated association, and whether the property is used in programs of a congregation or of a higher council or retained for the production of income, is held in trust nevertheless for the use and benefit of the Presbyterian Church (U.S.A.).</a:t>
            </a:r>
          </a:p>
          <a:p>
            <a:endParaRPr lang="en-US" dirty="0"/>
          </a:p>
        </p:txBody>
      </p:sp>
    </p:spTree>
    <p:extLst>
      <p:ext uri="{BB962C8B-B14F-4D97-AF65-F5344CB8AC3E}">
        <p14:creationId xmlns:p14="http://schemas.microsoft.com/office/powerpoint/2010/main" val="372794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7581D-8BBF-4685-B48B-DA28D2C844EE}"/>
              </a:ext>
            </a:extLst>
          </p:cNvPr>
          <p:cNvSpPr>
            <a:spLocks noGrp="1"/>
          </p:cNvSpPr>
          <p:nvPr>
            <p:ph type="title"/>
          </p:nvPr>
        </p:nvSpPr>
        <p:spPr/>
        <p:txBody>
          <a:bodyPr/>
          <a:lstStyle/>
          <a:p>
            <a:pPr algn="ctr"/>
            <a:r>
              <a:rPr lang="en-US" dirty="0"/>
              <a:t>Property:  dissolution of a congregation</a:t>
            </a:r>
          </a:p>
        </p:txBody>
      </p:sp>
      <p:sp>
        <p:nvSpPr>
          <p:cNvPr id="3" name="Content Placeholder 2">
            <a:extLst>
              <a:ext uri="{FF2B5EF4-FFF2-40B4-BE49-F238E27FC236}">
                <a16:creationId xmlns:a16="http://schemas.microsoft.com/office/drawing/2014/main" id="{DF30B455-840B-40A9-A3D3-EF069C79A461}"/>
              </a:ext>
            </a:extLst>
          </p:cNvPr>
          <p:cNvSpPr>
            <a:spLocks noGrp="1"/>
          </p:cNvSpPr>
          <p:nvPr>
            <p:ph idx="1"/>
          </p:nvPr>
        </p:nvSpPr>
        <p:spPr/>
        <p:txBody>
          <a:bodyPr/>
          <a:lstStyle/>
          <a:p>
            <a:pPr marL="0" indent="0">
              <a:buNone/>
            </a:pPr>
            <a:r>
              <a:rPr lang="en-US" sz="2400" dirty="0"/>
              <a:t>Whenever a congregation is formally dissolved by the presbytery, or has become extinct by reason of the dispersal of its members, the abandonment of its work, or other cause, such property as it may have shall be held, used, and applied for such uses, purposes, and trusts as the presbytery may direct, limit, and appoint, or such property may be sold or disposed of as the presbytery may direct, in conformity with the Constitution of the Presbyterian Church (U.S.A.).</a:t>
            </a:r>
          </a:p>
          <a:p>
            <a:pPr marL="0" indent="0">
              <a:buNone/>
            </a:pPr>
            <a:endParaRPr lang="en-US" dirty="0"/>
          </a:p>
        </p:txBody>
      </p:sp>
    </p:spTree>
    <p:extLst>
      <p:ext uri="{BB962C8B-B14F-4D97-AF65-F5344CB8AC3E}">
        <p14:creationId xmlns:p14="http://schemas.microsoft.com/office/powerpoint/2010/main" val="1029918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2CCAE-24F5-4528-AD19-C5CDA0316C12}"/>
              </a:ext>
            </a:extLst>
          </p:cNvPr>
          <p:cNvSpPr>
            <a:spLocks noGrp="1"/>
          </p:cNvSpPr>
          <p:nvPr>
            <p:ph type="title"/>
          </p:nvPr>
        </p:nvSpPr>
        <p:spPr/>
        <p:txBody>
          <a:bodyPr/>
          <a:lstStyle/>
          <a:p>
            <a:pPr algn="ctr"/>
            <a:r>
              <a:rPr lang="en-US" dirty="0"/>
              <a:t>PROPERTY: SELL, ENCUMBER, LEASE</a:t>
            </a:r>
          </a:p>
        </p:txBody>
      </p:sp>
      <p:sp>
        <p:nvSpPr>
          <p:cNvPr id="3" name="Content Placeholder 2">
            <a:extLst>
              <a:ext uri="{FF2B5EF4-FFF2-40B4-BE49-F238E27FC236}">
                <a16:creationId xmlns:a16="http://schemas.microsoft.com/office/drawing/2014/main" id="{F2F6F905-F039-4343-8DD2-875151AF63BB}"/>
              </a:ext>
            </a:extLst>
          </p:cNvPr>
          <p:cNvSpPr>
            <a:spLocks noGrp="1"/>
          </p:cNvSpPr>
          <p:nvPr>
            <p:ph idx="1"/>
          </p:nvPr>
        </p:nvSpPr>
        <p:spPr/>
        <p:txBody>
          <a:bodyPr/>
          <a:lstStyle/>
          <a:p>
            <a:pPr marL="0" indent="0">
              <a:lnSpc>
                <a:spcPct val="100000"/>
              </a:lnSpc>
              <a:spcBef>
                <a:spcPts val="0"/>
              </a:spcBef>
              <a:buNone/>
            </a:pPr>
            <a:r>
              <a:rPr lang="en-US" dirty="0"/>
              <a:t>A congregation shall not sell, mortgage, or otherwise encumber any of its real</a:t>
            </a:r>
          </a:p>
          <a:p>
            <a:pPr marL="0" indent="0">
              <a:lnSpc>
                <a:spcPct val="100000"/>
              </a:lnSpc>
              <a:spcBef>
                <a:spcPts val="0"/>
              </a:spcBef>
              <a:buNone/>
            </a:pPr>
            <a:r>
              <a:rPr lang="en-US" dirty="0"/>
              <a:t>property and it shall not acquire real property subject to an encumbrance or</a:t>
            </a:r>
          </a:p>
          <a:p>
            <a:pPr marL="0" indent="0">
              <a:lnSpc>
                <a:spcPct val="100000"/>
              </a:lnSpc>
              <a:spcBef>
                <a:spcPts val="0"/>
              </a:spcBef>
              <a:buNone/>
            </a:pPr>
            <a:r>
              <a:rPr lang="en-US" dirty="0"/>
              <a:t>condition without the written permission of the presbytery transmitted through</a:t>
            </a:r>
          </a:p>
          <a:p>
            <a:pPr marL="0" indent="0">
              <a:lnSpc>
                <a:spcPct val="100000"/>
              </a:lnSpc>
              <a:spcBef>
                <a:spcPts val="0"/>
              </a:spcBef>
              <a:buNone/>
            </a:pPr>
            <a:r>
              <a:rPr lang="en-US" dirty="0"/>
              <a:t>the session of the congregation.</a:t>
            </a:r>
          </a:p>
          <a:p>
            <a:pPr marL="0" indent="0">
              <a:lnSpc>
                <a:spcPct val="100000"/>
              </a:lnSpc>
              <a:spcBef>
                <a:spcPts val="0"/>
              </a:spcBef>
              <a:buNone/>
            </a:pPr>
            <a:endParaRPr lang="en-US" dirty="0"/>
          </a:p>
          <a:p>
            <a:pPr marL="0" indent="0">
              <a:lnSpc>
                <a:spcPct val="100000"/>
              </a:lnSpc>
              <a:spcBef>
                <a:spcPts val="0"/>
              </a:spcBef>
              <a:buNone/>
            </a:pPr>
            <a:r>
              <a:rPr lang="en-US" dirty="0"/>
              <a:t>A congregation shall not lease its real property used for purposes of worship, or</a:t>
            </a:r>
          </a:p>
          <a:p>
            <a:pPr marL="0" indent="0">
              <a:lnSpc>
                <a:spcPct val="100000"/>
              </a:lnSpc>
              <a:spcBef>
                <a:spcPts val="0"/>
              </a:spcBef>
              <a:buNone/>
            </a:pPr>
            <a:r>
              <a:rPr lang="en-US" dirty="0"/>
              <a:t>lease for more than five years any of its other real property, without the written</a:t>
            </a:r>
          </a:p>
          <a:p>
            <a:pPr marL="0" indent="0">
              <a:lnSpc>
                <a:spcPct val="100000"/>
              </a:lnSpc>
              <a:spcBef>
                <a:spcPts val="0"/>
              </a:spcBef>
              <a:buNone/>
            </a:pPr>
            <a:r>
              <a:rPr lang="en-US" dirty="0"/>
              <a:t>permission of the presbytery transmitted through the session of the congregation.</a:t>
            </a:r>
          </a:p>
          <a:p>
            <a:pPr marL="0" indent="0">
              <a:lnSpc>
                <a:spcPct val="100000"/>
              </a:lnSpc>
              <a:spcBef>
                <a:spcPts val="0"/>
              </a:spcBef>
              <a:buNone/>
            </a:pPr>
            <a:endParaRPr lang="en-US" dirty="0"/>
          </a:p>
          <a:p>
            <a:pPr marL="0" indent="0">
              <a:buNone/>
            </a:pPr>
            <a:endParaRPr lang="en-US" dirty="0"/>
          </a:p>
        </p:txBody>
      </p:sp>
    </p:spTree>
    <p:extLst>
      <p:ext uri="{BB962C8B-B14F-4D97-AF65-F5344CB8AC3E}">
        <p14:creationId xmlns:p14="http://schemas.microsoft.com/office/powerpoint/2010/main" val="2025122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3AA84-EB01-470F-99D6-C019655EF49C}"/>
              </a:ext>
            </a:extLst>
          </p:cNvPr>
          <p:cNvSpPr>
            <a:spLocks noGrp="1"/>
          </p:cNvSpPr>
          <p:nvPr>
            <p:ph type="title"/>
          </p:nvPr>
        </p:nvSpPr>
        <p:spPr/>
        <p:txBody>
          <a:bodyPr/>
          <a:lstStyle/>
          <a:p>
            <a:pPr algn="ctr"/>
            <a:r>
              <a:rPr lang="en-US" dirty="0"/>
              <a:t>PROPERTY:  IN EVENT OF SCHISM</a:t>
            </a:r>
          </a:p>
        </p:txBody>
      </p:sp>
      <p:sp>
        <p:nvSpPr>
          <p:cNvPr id="3" name="Content Placeholder 2">
            <a:extLst>
              <a:ext uri="{FF2B5EF4-FFF2-40B4-BE49-F238E27FC236}">
                <a16:creationId xmlns:a16="http://schemas.microsoft.com/office/drawing/2014/main" id="{28F05FEF-F018-4926-A0F1-E601FF1370B3}"/>
              </a:ext>
            </a:extLst>
          </p:cNvPr>
          <p:cNvSpPr>
            <a:spLocks noGrp="1"/>
          </p:cNvSpPr>
          <p:nvPr>
            <p:ph idx="1"/>
          </p:nvPr>
        </p:nvSpPr>
        <p:spPr/>
        <p:txBody>
          <a:bodyPr>
            <a:normAutofit fontScale="92500"/>
          </a:bodyPr>
          <a:lstStyle/>
          <a:p>
            <a:pPr marL="0" indent="0">
              <a:spcBef>
                <a:spcPts val="0"/>
              </a:spcBef>
              <a:buNone/>
            </a:pPr>
            <a:r>
              <a:rPr lang="en-US" sz="2200" dirty="0"/>
              <a:t>The relationship to the Presbyterian Church (U.S.A.) of a congregation can be severed only by constitutional action on the part of the presbytery (G-3.0303b). If there is a</a:t>
            </a:r>
          </a:p>
          <a:p>
            <a:pPr marL="0" indent="0">
              <a:spcBef>
                <a:spcPts val="0"/>
              </a:spcBef>
              <a:buNone/>
            </a:pPr>
            <a:r>
              <a:rPr lang="en-US" sz="2200" dirty="0"/>
              <a:t>schism within the membership of a congregation and the presbytery is unable to effect a</a:t>
            </a:r>
          </a:p>
          <a:p>
            <a:pPr marL="0" indent="0">
              <a:spcBef>
                <a:spcPts val="0"/>
              </a:spcBef>
              <a:buNone/>
            </a:pPr>
            <a:r>
              <a:rPr lang="en-US" sz="2200" dirty="0"/>
              <a:t>reconciliation or a division into separate congregations within the Presbyterian Church</a:t>
            </a:r>
          </a:p>
          <a:p>
            <a:pPr marL="0" indent="0">
              <a:spcBef>
                <a:spcPts val="0"/>
              </a:spcBef>
              <a:buNone/>
            </a:pPr>
            <a:r>
              <a:rPr lang="en-US" sz="2200" dirty="0"/>
              <a:t>(U.S.A.), the presbytery shall determine if one of the factions is entitled to the property</a:t>
            </a:r>
          </a:p>
          <a:p>
            <a:pPr marL="0" indent="0">
              <a:spcBef>
                <a:spcPts val="0"/>
              </a:spcBef>
              <a:buNone/>
            </a:pPr>
            <a:r>
              <a:rPr lang="en-US" sz="2200" dirty="0"/>
              <a:t>because it is identified by the presbytery as the true church within the Presbyterian</a:t>
            </a:r>
          </a:p>
          <a:p>
            <a:pPr marL="0" indent="0">
              <a:spcBef>
                <a:spcPts val="0"/>
              </a:spcBef>
              <a:buNone/>
            </a:pPr>
            <a:r>
              <a:rPr lang="en-US" sz="2200" dirty="0"/>
              <a:t>Church (U.S.A.). This determination does not depend upon which faction received the</a:t>
            </a:r>
          </a:p>
          <a:p>
            <a:pPr marL="0" indent="0">
              <a:spcBef>
                <a:spcPts val="0"/>
              </a:spcBef>
              <a:buNone/>
            </a:pPr>
            <a:r>
              <a:rPr lang="en-US" sz="2200" dirty="0"/>
              <a:t>majority vote within the congregation at the time of the schism.</a:t>
            </a:r>
          </a:p>
          <a:p>
            <a:pPr marL="0" indent="0">
              <a:buNone/>
            </a:pPr>
            <a:endParaRPr lang="en-US" dirty="0"/>
          </a:p>
        </p:txBody>
      </p:sp>
    </p:spTree>
    <p:extLst>
      <p:ext uri="{BB962C8B-B14F-4D97-AF65-F5344CB8AC3E}">
        <p14:creationId xmlns:p14="http://schemas.microsoft.com/office/powerpoint/2010/main" val="100137791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7356CB923B0F4391B1E8A2BB6F0F35" ma:contentTypeVersion="19" ma:contentTypeDescription="Create a new document." ma:contentTypeScope="" ma:versionID="c77d88d94e8129396c70ee05b393d2d2">
  <xsd:schema xmlns:xsd="http://www.w3.org/2001/XMLSchema" xmlns:xs="http://www.w3.org/2001/XMLSchema" xmlns:p="http://schemas.microsoft.com/office/2006/metadata/properties" xmlns:ns2="cc397c2f-67ab-4315-8ea2-96913614e985" xmlns:ns3="6de0931e-332f-4645-89d5-02b168b7b56d" targetNamespace="http://schemas.microsoft.com/office/2006/metadata/properties" ma:root="true" ma:fieldsID="a3e2c97205ab251bcccd69eae398d6f3" ns2:_="" ns3:_="">
    <xsd:import namespace="cc397c2f-67ab-4315-8ea2-96913614e985"/>
    <xsd:import namespace="6de0931e-332f-4645-89d5-02b168b7b56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Imag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97c2f-67ab-4315-8ea2-96913614e9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ca33647-b38d-442c-b4bf-32aae8709894" ma:termSetId="09814cd3-568e-fe90-9814-8d621ff8fb84" ma:anchorId="fba54fb3-c3e1-fe81-a776-ca4b69148c4d" ma:open="true" ma:isKeyword="false">
      <xsd:complexType>
        <xsd:sequence>
          <xsd:element ref="pc:Terms" minOccurs="0" maxOccurs="1"/>
        </xsd:sequence>
      </xsd:complexType>
    </xsd:element>
    <xsd:element name="Image" ma:index="24" nillable="true" ma:displayName="Image" ma:format="Thumbnail" ma:internalName="Image">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e0931e-332f-4645-89d5-02b168b7b56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98ec4c7-81f7-44e7-be55-dc419086244a}" ma:internalName="TaxCatchAll" ma:showField="CatchAllData" ma:web="6de0931e-332f-4645-89d5-02b168b7b5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322100-5894-482E-9A5E-E19D12962CCF}"/>
</file>

<file path=customXml/itemProps2.xml><?xml version="1.0" encoding="utf-8"?>
<ds:datastoreItem xmlns:ds="http://schemas.openxmlformats.org/officeDocument/2006/customXml" ds:itemID="{7D77B9F5-801D-4CFB-B492-E3404B762EB3}"/>
</file>

<file path=docProps/app.xml><?xml version="1.0" encoding="utf-8"?>
<Properties xmlns="http://schemas.openxmlformats.org/officeDocument/2006/extended-properties" xmlns:vt="http://schemas.openxmlformats.org/officeDocument/2006/docPropsVTypes">
  <Template>TM10001114[[fn=Gallery]]</Template>
  <TotalTime>13</TotalTime>
  <Words>557</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Gill Sans MT</vt:lpstr>
      <vt:lpstr>Gallery</vt:lpstr>
      <vt:lpstr>PROPERTY ISSUES IN THE  PCUSA    g-4.0000</vt:lpstr>
      <vt:lpstr>Property:  Incorporation</vt:lpstr>
      <vt:lpstr>Property: HELD IN TRUST </vt:lpstr>
      <vt:lpstr>Property:  dissolution of a congregation</vt:lpstr>
      <vt:lpstr>PROPERTY: SELL, ENCUMBER, LEASE</vt:lpstr>
      <vt:lpstr>PROPERTY:  IN EVENT OF SCHISM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ISSUES IN THE  PCUSA    g-4.0000</dc:title>
  <dc:creator>Carson Rhyne</dc:creator>
  <cp:lastModifiedBy>Carson Rhyne</cp:lastModifiedBy>
  <cp:revision>2</cp:revision>
  <dcterms:created xsi:type="dcterms:W3CDTF">2024-05-29T23:12:26Z</dcterms:created>
  <dcterms:modified xsi:type="dcterms:W3CDTF">2024-05-29T23:26:12Z</dcterms:modified>
</cp:coreProperties>
</file>