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96" d="100"/>
          <a:sy n="96" d="100"/>
        </p:scale>
        <p:origin x="13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slide" Target="slides/slide4.xml"/><Relationship Id="rId1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5/29/2024</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5/29/2024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5/29/2024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5/29/2024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5/29/2024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5/29/2024</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5/29/2024</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5/29/2024</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115D1-E67D-4885-B9EE-CCFF9BDBFE58}"/>
              </a:ext>
            </a:extLst>
          </p:cNvPr>
          <p:cNvSpPr>
            <a:spLocks noGrp="1"/>
          </p:cNvSpPr>
          <p:nvPr>
            <p:ph type="ctrTitle"/>
          </p:nvPr>
        </p:nvSpPr>
        <p:spPr/>
        <p:txBody>
          <a:bodyPr/>
          <a:lstStyle/>
          <a:p>
            <a:pPr algn="ctr"/>
            <a:r>
              <a:rPr lang="en-US" sz="6000" dirty="0"/>
              <a:t>CONSTITUTIONAL QUESTIONS</a:t>
            </a:r>
          </a:p>
        </p:txBody>
      </p:sp>
      <p:sp>
        <p:nvSpPr>
          <p:cNvPr id="3" name="Subtitle 2">
            <a:extLst>
              <a:ext uri="{FF2B5EF4-FFF2-40B4-BE49-F238E27FC236}">
                <a16:creationId xmlns:a16="http://schemas.microsoft.com/office/drawing/2014/main" id="{8276F0CD-34E8-445A-BB61-96EB1837E391}"/>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928605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F6F18-5B09-4DD1-96A3-6FE56D834B9E}"/>
              </a:ext>
            </a:extLst>
          </p:cNvPr>
          <p:cNvSpPr>
            <a:spLocks noGrp="1"/>
          </p:cNvSpPr>
          <p:nvPr>
            <p:ph type="title"/>
          </p:nvPr>
        </p:nvSpPr>
        <p:spPr/>
        <p:txBody>
          <a:bodyPr/>
          <a:lstStyle/>
          <a:p>
            <a:r>
              <a:rPr lang="en-US" dirty="0"/>
              <a:t>Constitutional Questions 1-4	</a:t>
            </a:r>
          </a:p>
        </p:txBody>
      </p:sp>
      <p:sp>
        <p:nvSpPr>
          <p:cNvPr id="3" name="Content Placeholder 2">
            <a:extLst>
              <a:ext uri="{FF2B5EF4-FFF2-40B4-BE49-F238E27FC236}">
                <a16:creationId xmlns:a16="http://schemas.microsoft.com/office/drawing/2014/main" id="{F9A70ED3-5F5C-4F70-888D-82A09B0C0E63}"/>
              </a:ext>
            </a:extLst>
          </p:cNvPr>
          <p:cNvSpPr>
            <a:spLocks noGrp="1"/>
          </p:cNvSpPr>
          <p:nvPr>
            <p:ph idx="1"/>
          </p:nvPr>
        </p:nvSpPr>
        <p:spPr/>
        <p:txBody>
          <a:bodyPr>
            <a:normAutofit fontScale="92500" lnSpcReduction="20000"/>
          </a:bodyPr>
          <a:lstStyle/>
          <a:p>
            <a:pPr marL="0" indent="0">
              <a:buNone/>
            </a:pPr>
            <a:r>
              <a:rPr lang="en-US" b="1" u="sng" dirty="0">
                <a:latin typeface="Abadi" panose="020B0604020104020204" pitchFamily="34" charset="0"/>
              </a:rPr>
              <a:t>W-4.0404 Constitutional Questions</a:t>
            </a:r>
          </a:p>
          <a:p>
            <a:pPr marL="0" indent="0">
              <a:buNone/>
            </a:pPr>
            <a:r>
              <a:rPr lang="en-US" dirty="0">
                <a:latin typeface="Abadi" panose="020B0604020104020204" pitchFamily="34" charset="0"/>
              </a:rPr>
              <a:t>    The moderator of the council of those to be ordained, installed, or commissioned shall ask them to face the body of membership and to answer the following questions:</a:t>
            </a:r>
          </a:p>
          <a:p>
            <a:pPr marL="457200" indent="-457200">
              <a:buAutoNum type="arabicPeriod"/>
            </a:pPr>
            <a:r>
              <a:rPr lang="en-US" dirty="0">
                <a:latin typeface="Abadi" panose="020B0604020104020204" pitchFamily="34" charset="0"/>
              </a:rPr>
              <a:t>Do you trust in Jesus Christ your Savior, acknowledge him Lord of all and Head of the Church, and through him believe in one God, Father, Son, and Holy Spirit?</a:t>
            </a:r>
          </a:p>
          <a:p>
            <a:pPr marL="457200" indent="-457200">
              <a:buAutoNum type="arabicPeriod"/>
            </a:pPr>
            <a:r>
              <a:rPr lang="en-US" dirty="0">
                <a:latin typeface="Abadi" panose="020B0604020104020204" pitchFamily="34" charset="0"/>
              </a:rPr>
              <a:t>Do you accept the Scriptures of the Old and New Testaments to be, by the Holy Spirit, the unique and authoritative witness to Jesus Christ in the Church universal, and God’s Word to you?</a:t>
            </a:r>
          </a:p>
          <a:p>
            <a:pPr marL="457200" indent="-457200">
              <a:buAutoNum type="arabicPeriod" startAt="3"/>
            </a:pPr>
            <a:r>
              <a:rPr lang="en-US" dirty="0">
                <a:latin typeface="Abadi" panose="020B0604020104020204" pitchFamily="34" charset="0"/>
              </a:rPr>
              <a:t>Do you sincerely receive and adopt the essential tenets of the Reformed faith as expressed in the confessions of our church as authentic and reliable expositions of what Scripture leads us to believe and do, and will you be instructed and led by those confessions as you lead the people of God?</a:t>
            </a:r>
          </a:p>
          <a:p>
            <a:pPr marL="457200" indent="-457200">
              <a:buAutoNum type="arabicPeriod" startAt="4"/>
            </a:pPr>
            <a:r>
              <a:rPr lang="en-US" dirty="0">
                <a:latin typeface="Abadi" panose="020B0604020104020204" pitchFamily="34" charset="0"/>
              </a:rPr>
              <a:t>Will you fulfill your ministry in obedience to Jesus Christ, under the authority of Scripture, and be continually guided by our confessions?</a:t>
            </a:r>
          </a:p>
        </p:txBody>
      </p:sp>
    </p:spTree>
    <p:extLst>
      <p:ext uri="{BB962C8B-B14F-4D97-AF65-F5344CB8AC3E}">
        <p14:creationId xmlns:p14="http://schemas.microsoft.com/office/powerpoint/2010/main" val="3531637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B8501-D39F-47D4-846D-35A3DEEE19BD}"/>
              </a:ext>
            </a:extLst>
          </p:cNvPr>
          <p:cNvSpPr>
            <a:spLocks noGrp="1"/>
          </p:cNvSpPr>
          <p:nvPr>
            <p:ph type="title"/>
          </p:nvPr>
        </p:nvSpPr>
        <p:spPr/>
        <p:txBody>
          <a:bodyPr/>
          <a:lstStyle/>
          <a:p>
            <a:r>
              <a:rPr lang="en-US" dirty="0"/>
              <a:t>CONSTITUTIONAL QUESTIONS 5-8	</a:t>
            </a:r>
          </a:p>
        </p:txBody>
      </p:sp>
      <p:sp>
        <p:nvSpPr>
          <p:cNvPr id="3" name="Content Placeholder 2">
            <a:extLst>
              <a:ext uri="{FF2B5EF4-FFF2-40B4-BE49-F238E27FC236}">
                <a16:creationId xmlns:a16="http://schemas.microsoft.com/office/drawing/2014/main" id="{3009FAA9-E256-433A-B034-D5AE0BE3D5F5}"/>
              </a:ext>
            </a:extLst>
          </p:cNvPr>
          <p:cNvSpPr>
            <a:spLocks noGrp="1"/>
          </p:cNvSpPr>
          <p:nvPr>
            <p:ph idx="1"/>
          </p:nvPr>
        </p:nvSpPr>
        <p:spPr/>
        <p:txBody>
          <a:bodyPr/>
          <a:lstStyle/>
          <a:p>
            <a:pPr marL="457200" indent="-457200">
              <a:buAutoNum type="arabicPeriod" startAt="5"/>
            </a:pPr>
            <a:r>
              <a:rPr lang="en-US" dirty="0"/>
              <a:t>Will you be governed by our church’s polity, and will you abide by its discipline?           Will you be a friend among your colleagues in ministry, working with them, subject to the ordering of God’s Word and Spirit?</a:t>
            </a:r>
          </a:p>
          <a:p>
            <a:pPr marL="457200" indent="-457200">
              <a:buAutoNum type="arabicPeriod" startAt="5"/>
            </a:pPr>
            <a:r>
              <a:rPr lang="en-US" dirty="0"/>
              <a:t>Will you in your own life seek to follow the Lord Jesus Christ, love your neighbors, and work for the reconciliation of the world?</a:t>
            </a:r>
          </a:p>
          <a:p>
            <a:pPr marL="457200" indent="-457200">
              <a:buAutoNum type="arabicPeriod" startAt="5"/>
            </a:pPr>
            <a:r>
              <a:rPr lang="en-US" dirty="0"/>
              <a:t>Do you promise to further the peace, unity, and purity of the church?</a:t>
            </a:r>
          </a:p>
          <a:p>
            <a:pPr marL="457200" indent="-457200">
              <a:buAutoNum type="arabicPeriod" startAt="5"/>
            </a:pPr>
            <a:r>
              <a:rPr lang="en-US" dirty="0"/>
              <a:t>Will you pray for and seek to serve the people with energy, intelligence, imagination, and love?</a:t>
            </a:r>
          </a:p>
        </p:txBody>
      </p:sp>
    </p:spTree>
    <p:extLst>
      <p:ext uri="{BB962C8B-B14F-4D97-AF65-F5344CB8AC3E}">
        <p14:creationId xmlns:p14="http://schemas.microsoft.com/office/powerpoint/2010/main" val="3279298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FB231-A4B9-460E-819D-6B860953A14C}"/>
              </a:ext>
            </a:extLst>
          </p:cNvPr>
          <p:cNvSpPr>
            <a:spLocks noGrp="1"/>
          </p:cNvSpPr>
          <p:nvPr>
            <p:ph type="title"/>
          </p:nvPr>
        </p:nvSpPr>
        <p:spPr/>
        <p:txBody>
          <a:bodyPr/>
          <a:lstStyle/>
          <a:p>
            <a:pPr algn="ctr"/>
            <a:r>
              <a:rPr lang="en-US" dirty="0"/>
              <a:t>Constitutional questions: </a:t>
            </a:r>
            <a:br>
              <a:rPr lang="en-US" dirty="0"/>
            </a:br>
            <a:r>
              <a:rPr lang="en-US" dirty="0"/>
              <a:t>for Elder or deacon</a:t>
            </a:r>
          </a:p>
        </p:txBody>
      </p:sp>
      <p:sp>
        <p:nvSpPr>
          <p:cNvPr id="3" name="Content Placeholder 2">
            <a:extLst>
              <a:ext uri="{FF2B5EF4-FFF2-40B4-BE49-F238E27FC236}">
                <a16:creationId xmlns:a16="http://schemas.microsoft.com/office/drawing/2014/main" id="{597E3B71-7BBA-4C79-85B8-B4EA1C2D96A5}"/>
              </a:ext>
            </a:extLst>
          </p:cNvPr>
          <p:cNvSpPr>
            <a:spLocks noGrp="1"/>
          </p:cNvSpPr>
          <p:nvPr>
            <p:ph idx="1"/>
          </p:nvPr>
        </p:nvSpPr>
        <p:spPr/>
        <p:txBody>
          <a:bodyPr>
            <a:normAutofit/>
          </a:bodyPr>
          <a:lstStyle/>
          <a:p>
            <a:pPr marL="0" indent="0">
              <a:buNone/>
            </a:pPr>
            <a:r>
              <a:rPr lang="en-US" sz="2400" dirty="0">
                <a:latin typeface="Abadi" panose="020B0604020104020204" pitchFamily="34" charset="0"/>
              </a:rPr>
              <a:t>(1.) (For ruling elder) Will you be a faithful ruling elder, watching over the people, providing for their worship, nurture, and service? Will you share in government and discipline, serving in councils of the church, and in your ministry will you try to show the love and justice of Jesus Christ? </a:t>
            </a:r>
          </a:p>
          <a:p>
            <a:endParaRPr lang="en-US" sz="2400" dirty="0">
              <a:latin typeface="Abadi" panose="020B0604020104020204" pitchFamily="34" charset="0"/>
            </a:endParaRPr>
          </a:p>
          <a:p>
            <a:pPr marL="0" indent="0">
              <a:buNone/>
            </a:pPr>
            <a:r>
              <a:rPr lang="en-US" sz="2400" dirty="0">
                <a:latin typeface="Abadi" panose="020B0604020104020204" pitchFamily="34" charset="0"/>
              </a:rPr>
              <a:t>(2.) (For deacon) Will you be a faithful deacon, teaching charity, urging concern, and directing the people’s help to the friendless and those in need, and in your ministry will you try to show the love and justice of Jesus Christ?</a:t>
            </a:r>
          </a:p>
        </p:txBody>
      </p:sp>
    </p:spTree>
    <p:extLst>
      <p:ext uri="{BB962C8B-B14F-4D97-AF65-F5344CB8AC3E}">
        <p14:creationId xmlns:p14="http://schemas.microsoft.com/office/powerpoint/2010/main" val="32807918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7356CB923B0F4391B1E8A2BB6F0F35" ma:contentTypeVersion="19" ma:contentTypeDescription="Create a new document." ma:contentTypeScope="" ma:versionID="c77d88d94e8129396c70ee05b393d2d2">
  <xsd:schema xmlns:xsd="http://www.w3.org/2001/XMLSchema" xmlns:xs="http://www.w3.org/2001/XMLSchema" xmlns:p="http://schemas.microsoft.com/office/2006/metadata/properties" xmlns:ns2="cc397c2f-67ab-4315-8ea2-96913614e985" xmlns:ns3="6de0931e-332f-4645-89d5-02b168b7b56d" targetNamespace="http://schemas.microsoft.com/office/2006/metadata/properties" ma:root="true" ma:fieldsID="a3e2c97205ab251bcccd69eae398d6f3" ns2:_="" ns3:_="">
    <xsd:import namespace="cc397c2f-67ab-4315-8ea2-96913614e985"/>
    <xsd:import namespace="6de0931e-332f-4645-89d5-02b168b7b56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Imag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397c2f-67ab-4315-8ea2-96913614e9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ca33647-b38d-442c-b4bf-32aae8709894" ma:termSetId="09814cd3-568e-fe90-9814-8d621ff8fb84" ma:anchorId="fba54fb3-c3e1-fe81-a776-ca4b69148c4d" ma:open="true" ma:isKeyword="false">
      <xsd:complexType>
        <xsd:sequence>
          <xsd:element ref="pc:Terms" minOccurs="0" maxOccurs="1"/>
        </xsd:sequence>
      </xsd:complexType>
    </xsd:element>
    <xsd:element name="Image" ma:index="24" nillable="true" ma:displayName="Image" ma:format="Thumbnail" ma:internalName="Image">
      <xsd:simpleType>
        <xsd:restriction base="dms:Unknown"/>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de0931e-332f-4645-89d5-02b168b7b56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98ec4c7-81f7-44e7-be55-dc419086244a}" ma:internalName="TaxCatchAll" ma:showField="CatchAllData" ma:web="6de0931e-332f-4645-89d5-02b168b7b5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97C0076-5F21-481E-94FA-43D2D5301AB8}"/>
</file>

<file path=customXml/itemProps2.xml><?xml version="1.0" encoding="utf-8"?>
<ds:datastoreItem xmlns:ds="http://schemas.openxmlformats.org/officeDocument/2006/customXml" ds:itemID="{4436A885-484F-44AE-A60A-D88ACD935582}"/>
</file>

<file path=docProps/app.xml><?xml version="1.0" encoding="utf-8"?>
<Properties xmlns="http://schemas.openxmlformats.org/officeDocument/2006/extended-properties" xmlns:vt="http://schemas.openxmlformats.org/officeDocument/2006/docPropsVTypes">
  <Template>TM03090434[[fn=Wood Type]]</Template>
  <TotalTime>13</TotalTime>
  <Words>424</Words>
  <Application>Microsoft Office PowerPoint</Application>
  <PresentationFormat>Widescreen</PresentationFormat>
  <Paragraphs>17</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Abadi</vt:lpstr>
      <vt:lpstr>Rockwell</vt:lpstr>
      <vt:lpstr>Rockwell Condensed</vt:lpstr>
      <vt:lpstr>Wingdings</vt:lpstr>
      <vt:lpstr>Wood Type</vt:lpstr>
      <vt:lpstr>CONSTITUTIONAL QUESTIONS</vt:lpstr>
      <vt:lpstr>Constitutional Questions 1-4 </vt:lpstr>
      <vt:lpstr>CONSTITUTIONAL QUESTIONS 5-8 </vt:lpstr>
      <vt:lpstr>Constitutional questions:  for Elder or deacon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QUESTIONS</dc:title>
  <dc:creator>Carson Rhyne</dc:creator>
  <cp:lastModifiedBy>Carson Rhyne</cp:lastModifiedBy>
  <cp:revision>2</cp:revision>
  <dcterms:created xsi:type="dcterms:W3CDTF">2024-05-29T23:42:46Z</dcterms:created>
  <dcterms:modified xsi:type="dcterms:W3CDTF">2024-05-29T23:56:42Z</dcterms:modified>
</cp:coreProperties>
</file>